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261" r:id="rId4"/>
    <p:sldId id="262" r:id="rId5"/>
    <p:sldId id="263" r:id="rId6"/>
    <p:sldId id="264" r:id="rId7"/>
    <p:sldId id="257" r:id="rId8"/>
    <p:sldId id="258" r:id="rId9"/>
    <p:sldId id="265" r:id="rId10"/>
    <p:sldId id="266" r:id="rId11"/>
    <p:sldId id="267" r:id="rId12"/>
    <p:sldId id="268" r:id="rId13"/>
    <p:sldId id="269" r:id="rId14"/>
    <p:sldId id="315" r:id="rId15"/>
    <p:sldId id="259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311" r:id="rId30"/>
    <p:sldId id="290" r:id="rId31"/>
    <p:sldId id="293" r:id="rId32"/>
    <p:sldId id="313" r:id="rId33"/>
    <p:sldId id="314" r:id="rId34"/>
    <p:sldId id="312" r:id="rId35"/>
    <p:sldId id="318" r:id="rId36"/>
    <p:sldId id="319" r:id="rId37"/>
    <p:sldId id="320" r:id="rId38"/>
    <p:sldId id="321" r:id="rId39"/>
    <p:sldId id="270" r:id="rId40"/>
    <p:sldId id="271" r:id="rId41"/>
    <p:sldId id="272" r:id="rId42"/>
    <p:sldId id="273" r:id="rId43"/>
    <p:sldId id="294" r:id="rId44"/>
    <p:sldId id="274" r:id="rId45"/>
    <p:sldId id="275" r:id="rId46"/>
    <p:sldId id="295" r:id="rId47"/>
    <p:sldId id="296" r:id="rId48"/>
    <p:sldId id="299" r:id="rId49"/>
    <p:sldId id="300" r:id="rId50"/>
    <p:sldId id="301" r:id="rId51"/>
    <p:sldId id="297" r:id="rId52"/>
    <p:sldId id="298" r:id="rId53"/>
    <p:sldId id="302" r:id="rId54"/>
    <p:sldId id="304" r:id="rId55"/>
    <p:sldId id="303" r:id="rId56"/>
    <p:sldId id="305" r:id="rId57"/>
    <p:sldId id="306" r:id="rId58"/>
    <p:sldId id="307" r:id="rId59"/>
    <p:sldId id="308" r:id="rId6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95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6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76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32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59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62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48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74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20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98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88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0B3CA-1938-4213-86E9-3600277DE74B}" type="datetimeFigureOut">
              <a:rPr lang="tr-TR" smtClean="0"/>
              <a:t>26.10.2024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5AB5E-E8EA-42FC-8815-1D573C9EEFA1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77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bank.org/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September, 20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821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(8)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8</a:t>
            </a:r>
          </a:p>
          <a:p>
            <a:pPr marL="0" indent="0" algn="ctr">
              <a:buNone/>
            </a:pPr>
            <a:endParaRPr lang="tr-TR" b="1" u="sng" dirty="0" smtClean="0"/>
          </a:p>
          <a:p>
            <a:pPr algn="just"/>
            <a:r>
              <a:rPr lang="tr-TR" dirty="0" err="1" smtClean="0"/>
              <a:t>Remember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marginal</a:t>
            </a:r>
            <a:r>
              <a:rPr lang="tr-TR" dirty="0" smtClean="0"/>
              <a:t> </a:t>
            </a:r>
            <a:r>
              <a:rPr lang="tr-TR" dirty="0" err="1" smtClean="0"/>
              <a:t>propensity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consume</a:t>
            </a:r>
            <a:r>
              <a:rPr lang="tr-TR" dirty="0" smtClean="0"/>
              <a:t> (MPC) is </a:t>
            </a:r>
            <a:r>
              <a:rPr lang="tr-TR" dirty="0" err="1" smtClean="0"/>
              <a:t>average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consumption</a:t>
            </a:r>
            <a:r>
              <a:rPr lang="tr-TR" dirty="0" smtClean="0"/>
              <a:t> </a:t>
            </a:r>
            <a:r>
              <a:rPr lang="tr-TR" dirty="0" err="1" smtClean="0"/>
              <a:t>expenditure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lira’s</a:t>
            </a:r>
            <a:r>
              <a:rPr lang="tr-TR" dirty="0" smtClean="0"/>
              <a:t> </a:t>
            </a:r>
            <a:r>
              <a:rPr lang="tr-TR" dirty="0" err="1" smtClean="0"/>
              <a:t>worth</a:t>
            </a:r>
            <a:r>
              <a:rPr lang="tr-TR" dirty="0" smtClean="0"/>
              <a:t> of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income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An economist may be interested in estimating this MPC, that is studying the dependence of personal consumption expenditure on aftertax or disposable real personal income.   </a:t>
            </a:r>
          </a:p>
          <a:p>
            <a:pPr marL="0" indent="0" algn="r">
              <a:buNone/>
            </a:pPr>
            <a:r>
              <a:rPr lang="en-US" sz="1200" dirty="0" smtClean="0"/>
              <a:t>Gujarati</a:t>
            </a:r>
            <a:r>
              <a:rPr lang="tr-TR" sz="1200" dirty="0" smtClean="0"/>
              <a:t>&amp;</a:t>
            </a:r>
            <a:r>
              <a:rPr lang="en-US" sz="1200" dirty="0" smtClean="0"/>
              <a:t>Porter, 2008 </a:t>
            </a:r>
            <a:r>
              <a:rPr lang="en-US" sz="1200" dirty="0"/>
              <a:t>(</a:t>
            </a:r>
            <a:r>
              <a:rPr lang="en-US" sz="1200" dirty="0" smtClean="0"/>
              <a:t>Introduction</a:t>
            </a:r>
            <a:r>
              <a:rPr lang="tr-TR" sz="1200" dirty="0" smtClean="0"/>
              <a:t>)</a:t>
            </a:r>
            <a:r>
              <a:rPr lang="en-US" sz="1800" dirty="0" smtClean="0"/>
              <a:t> </a:t>
            </a:r>
            <a:endParaRPr lang="tr-TR" sz="17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377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</a:t>
            </a:r>
            <a:r>
              <a:rPr lang="tr-TR" b="1" u="sng" dirty="0"/>
              <a:t>9</a:t>
            </a:r>
            <a:endParaRPr lang="tr-TR" b="1" u="sng" dirty="0" smtClean="0"/>
          </a:p>
          <a:p>
            <a:pPr marL="0" indent="0" algn="ctr">
              <a:buNone/>
            </a:pPr>
            <a:endParaRPr lang="tr-TR" b="1" u="sng" dirty="0" smtClean="0"/>
          </a:p>
          <a:p>
            <a:pPr algn="just"/>
            <a:r>
              <a:rPr lang="en-US" dirty="0"/>
              <a:t>A labor economist may want to study the rate of change of money wages in relation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unemployment rate. </a:t>
            </a:r>
            <a:endParaRPr lang="tr-TR" dirty="0" smtClean="0"/>
          </a:p>
          <a:p>
            <a:pPr algn="just"/>
            <a:r>
              <a:rPr lang="tr-TR" dirty="0" err="1" smtClean="0"/>
              <a:t>Remember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t</a:t>
            </a:r>
            <a:r>
              <a:rPr lang="en-US" dirty="0" smtClean="0"/>
              <a:t>he </a:t>
            </a:r>
            <a:r>
              <a:rPr lang="en-US" dirty="0"/>
              <a:t>historical </a:t>
            </a:r>
            <a:r>
              <a:rPr lang="tr-TR" dirty="0" smtClean="0"/>
              <a:t>data </a:t>
            </a:r>
            <a:r>
              <a:rPr lang="tr-TR" dirty="0" err="1" smtClean="0"/>
              <a:t>produces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i="1" dirty="0" smtClean="0"/>
              <a:t>Phillips </a:t>
            </a:r>
            <a:r>
              <a:rPr lang="en-US" i="1" dirty="0"/>
              <a:t>curve </a:t>
            </a:r>
            <a:r>
              <a:rPr lang="en-US" dirty="0"/>
              <a:t>relating changes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money </a:t>
            </a:r>
            <a:r>
              <a:rPr lang="en-US" dirty="0"/>
              <a:t>wages to the unemployment rate. </a:t>
            </a:r>
            <a:endParaRPr lang="tr-TR" dirty="0" smtClean="0"/>
          </a:p>
          <a:p>
            <a:pPr algn="just"/>
            <a:r>
              <a:rPr lang="en-US" dirty="0" smtClean="0"/>
              <a:t>Such </a:t>
            </a:r>
            <a:r>
              <a:rPr lang="en-US" dirty="0"/>
              <a:t>a </a:t>
            </a:r>
            <a:r>
              <a:rPr lang="tr-TR" dirty="0" smtClean="0"/>
              <a:t>data</a:t>
            </a:r>
            <a:r>
              <a:rPr lang="en-US" dirty="0" smtClean="0"/>
              <a:t> </a:t>
            </a:r>
            <a:r>
              <a:rPr lang="en-US" dirty="0"/>
              <a:t>may enable the labor </a:t>
            </a:r>
            <a:r>
              <a:rPr lang="en-US" dirty="0" smtClean="0"/>
              <a:t>economist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predict the average change in money wages given a certain unemployment rate. </a:t>
            </a:r>
            <a:endParaRPr lang="tr-TR" dirty="0" smtClean="0"/>
          </a:p>
          <a:p>
            <a:pPr algn="just"/>
            <a:r>
              <a:rPr lang="en-US" dirty="0" smtClean="0"/>
              <a:t>Such</a:t>
            </a:r>
            <a:r>
              <a:rPr lang="tr-TR" dirty="0"/>
              <a:t> </a:t>
            </a:r>
            <a:r>
              <a:rPr lang="en-US" dirty="0" smtClean="0"/>
              <a:t>knowledge </a:t>
            </a:r>
            <a:r>
              <a:rPr lang="en-US" dirty="0"/>
              <a:t>may be helpful in stating something about the inflationary process in an </a:t>
            </a:r>
            <a:r>
              <a:rPr lang="en-US" dirty="0" smtClean="0"/>
              <a:t>economy,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increases in money wages are likely to be reflected in increased prices.</a:t>
            </a:r>
            <a:endParaRPr lang="tr-TR" b="1" u="sng" dirty="0" smtClean="0"/>
          </a:p>
          <a:p>
            <a:pPr marL="0" indent="0" algn="r">
              <a:buNone/>
            </a:pPr>
            <a:r>
              <a:rPr lang="en-US" sz="1300" dirty="0" smtClean="0"/>
              <a:t>Gujarati</a:t>
            </a:r>
            <a:r>
              <a:rPr lang="tr-TR" sz="1300" dirty="0" smtClean="0"/>
              <a:t>&amp;</a:t>
            </a:r>
            <a:r>
              <a:rPr lang="en-US" sz="1300" dirty="0" smtClean="0"/>
              <a:t>Porter, 2008 </a:t>
            </a:r>
            <a:r>
              <a:rPr lang="en-US" sz="1300" dirty="0"/>
              <a:t>(</a:t>
            </a:r>
            <a:r>
              <a:rPr lang="en-US" sz="1300" dirty="0" smtClean="0"/>
              <a:t>Introduction</a:t>
            </a:r>
            <a:r>
              <a:rPr lang="tr-TR" sz="1300" dirty="0" smtClean="0"/>
              <a:t>)</a:t>
            </a:r>
            <a:r>
              <a:rPr lang="en-US" sz="1800" dirty="0" smtClean="0"/>
              <a:t> </a:t>
            </a:r>
            <a:endParaRPr lang="tr-TR" sz="17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2446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10</a:t>
            </a:r>
          </a:p>
          <a:p>
            <a:pPr marL="0" indent="0" algn="ctr">
              <a:buNone/>
            </a:pPr>
            <a:endParaRPr lang="tr-TR" b="1" u="sng" dirty="0" smtClean="0"/>
          </a:p>
          <a:p>
            <a:pPr algn="just"/>
            <a:r>
              <a:rPr lang="en-US" dirty="0"/>
              <a:t>The marketing director of a company may want to know how the demand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company’s </a:t>
            </a:r>
            <a:r>
              <a:rPr lang="en-US" dirty="0"/>
              <a:t>product is related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advertising </a:t>
            </a:r>
            <a:r>
              <a:rPr lang="en-US" dirty="0"/>
              <a:t>expenditure. </a:t>
            </a:r>
            <a:endParaRPr lang="tr-TR" dirty="0" smtClean="0"/>
          </a:p>
          <a:p>
            <a:pPr algn="just"/>
            <a:r>
              <a:rPr lang="en-US" dirty="0" smtClean="0"/>
              <a:t>Such </a:t>
            </a:r>
            <a:r>
              <a:rPr lang="en-US" dirty="0"/>
              <a:t>a study will be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considerable </a:t>
            </a:r>
            <a:r>
              <a:rPr lang="en-US" dirty="0"/>
              <a:t>help in finding out the </a:t>
            </a:r>
            <a:r>
              <a:rPr lang="en-US" b="1" dirty="0"/>
              <a:t>elasticity of demand </a:t>
            </a:r>
            <a:r>
              <a:rPr lang="en-US" dirty="0"/>
              <a:t>with respect to advertising </a:t>
            </a:r>
            <a:r>
              <a:rPr lang="en-US" dirty="0" smtClean="0"/>
              <a:t>expenditure,</a:t>
            </a:r>
            <a:r>
              <a:rPr lang="tr-TR" dirty="0" smtClean="0"/>
              <a:t> </a:t>
            </a:r>
            <a:r>
              <a:rPr lang="en-US" dirty="0" smtClean="0"/>
              <a:t>that is, </a:t>
            </a:r>
            <a:r>
              <a:rPr lang="en-US" dirty="0"/>
              <a:t>the percent change in demand in response </a:t>
            </a:r>
            <a:r>
              <a:rPr lang="en-US" dirty="0" smtClean="0"/>
              <a:t>to, say, </a:t>
            </a:r>
            <a:r>
              <a:rPr lang="en-US" dirty="0"/>
              <a:t>a 1 percent change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advertising budget. </a:t>
            </a:r>
            <a:endParaRPr lang="tr-TR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knowledge may be helpful in determining the “</a:t>
            </a:r>
            <a:r>
              <a:rPr lang="en-US" dirty="0" smtClean="0"/>
              <a:t>optimum”</a:t>
            </a:r>
            <a:r>
              <a:rPr lang="tr-TR" dirty="0" smtClean="0"/>
              <a:t> </a:t>
            </a:r>
            <a:r>
              <a:rPr lang="tr-TR" dirty="0" err="1" smtClean="0"/>
              <a:t>advertising</a:t>
            </a:r>
            <a:r>
              <a:rPr lang="tr-TR" dirty="0" smtClean="0"/>
              <a:t> </a:t>
            </a:r>
            <a:r>
              <a:rPr lang="tr-TR" dirty="0" err="1"/>
              <a:t>budget</a:t>
            </a:r>
            <a:r>
              <a:rPr lang="tr-TR" dirty="0"/>
              <a:t>.</a:t>
            </a:r>
            <a:endParaRPr lang="tr-TR" b="1" u="sng" dirty="0" smtClean="0"/>
          </a:p>
          <a:p>
            <a:pPr marL="0" indent="0" algn="r">
              <a:buNone/>
            </a:pPr>
            <a:r>
              <a:rPr lang="en-US" sz="1300" dirty="0" smtClean="0"/>
              <a:t>Gujarati</a:t>
            </a:r>
            <a:r>
              <a:rPr lang="tr-TR" sz="1300" dirty="0" smtClean="0"/>
              <a:t>&amp;</a:t>
            </a:r>
            <a:r>
              <a:rPr lang="en-US" sz="1300" dirty="0" smtClean="0"/>
              <a:t>Porter, 2008 </a:t>
            </a:r>
            <a:r>
              <a:rPr lang="en-US" sz="1300" dirty="0"/>
              <a:t>(</a:t>
            </a:r>
            <a:r>
              <a:rPr lang="en-US" sz="1300" dirty="0" smtClean="0"/>
              <a:t>Introduction</a:t>
            </a:r>
            <a:r>
              <a:rPr lang="tr-TR" sz="1300" dirty="0" smtClean="0"/>
              <a:t>)</a:t>
            </a:r>
            <a:r>
              <a:rPr lang="en-US" sz="1800" dirty="0" smtClean="0"/>
              <a:t> </a:t>
            </a:r>
            <a:endParaRPr lang="tr-TR" sz="17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8314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11</a:t>
            </a:r>
          </a:p>
          <a:p>
            <a:pPr marL="0" indent="0" algn="ctr">
              <a:buNone/>
            </a:pPr>
            <a:endParaRPr lang="tr-TR" b="1" u="sng" dirty="0" smtClean="0"/>
          </a:p>
          <a:p>
            <a:pPr algn="just"/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agronomist may be interested in studying the dependence of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crop yield, say, </a:t>
            </a:r>
            <a:r>
              <a:rPr lang="en-US" dirty="0"/>
              <a:t>of </a:t>
            </a:r>
            <a:r>
              <a:rPr lang="en-US" dirty="0" smtClean="0"/>
              <a:t>wheat, </a:t>
            </a:r>
            <a:r>
              <a:rPr lang="en-US" dirty="0"/>
              <a:t>on </a:t>
            </a:r>
            <a:r>
              <a:rPr lang="en-US" dirty="0" smtClean="0"/>
              <a:t>temperature, rainfall, </a:t>
            </a:r>
            <a:r>
              <a:rPr lang="en-US" dirty="0"/>
              <a:t>amount of </a:t>
            </a:r>
            <a:r>
              <a:rPr lang="en-US" dirty="0" smtClean="0"/>
              <a:t>sunshine, </a:t>
            </a:r>
            <a:r>
              <a:rPr lang="en-US" dirty="0"/>
              <a:t>and fertilizer. </a:t>
            </a:r>
            <a:endParaRPr lang="tr-TR" dirty="0" smtClean="0"/>
          </a:p>
          <a:p>
            <a:pPr algn="just"/>
            <a:r>
              <a:rPr lang="en-US" dirty="0" smtClean="0"/>
              <a:t>Such</a:t>
            </a:r>
            <a:r>
              <a:rPr lang="tr-TR" dirty="0"/>
              <a:t> </a:t>
            </a:r>
            <a:r>
              <a:rPr lang="en-US" dirty="0" smtClean="0"/>
              <a:t>a </a:t>
            </a:r>
            <a:r>
              <a:rPr lang="en-US" dirty="0"/>
              <a:t>dependence analysis may enable the prediction or forecasting of the average crop </a:t>
            </a:r>
            <a:r>
              <a:rPr lang="en-US" dirty="0" smtClean="0"/>
              <a:t>yield,</a:t>
            </a:r>
            <a:r>
              <a:rPr lang="tr-TR" dirty="0" smtClean="0"/>
              <a:t> </a:t>
            </a:r>
            <a:r>
              <a:rPr lang="en-US" dirty="0" smtClean="0"/>
              <a:t>given </a:t>
            </a:r>
            <a:r>
              <a:rPr lang="en-US" dirty="0"/>
              <a:t>information about </a:t>
            </a:r>
            <a:r>
              <a:rPr lang="en-US" dirty="0" err="1" smtClean="0"/>
              <a:t>th</a:t>
            </a:r>
            <a:r>
              <a:rPr lang="tr-TR" dirty="0" smtClean="0"/>
              <a:t>e </a:t>
            </a:r>
            <a:r>
              <a:rPr lang="tr-TR" dirty="0" err="1" smtClean="0"/>
              <a:t>above</a:t>
            </a:r>
            <a:r>
              <a:rPr lang="tr-TR" dirty="0" smtClean="0"/>
              <a:t> </a:t>
            </a:r>
            <a:r>
              <a:rPr lang="en-US" dirty="0" smtClean="0"/>
              <a:t>variables</a:t>
            </a:r>
            <a:r>
              <a:rPr lang="en-US" dirty="0"/>
              <a:t>.</a:t>
            </a:r>
            <a:endParaRPr lang="tr-TR" b="1" u="sng" dirty="0" smtClean="0"/>
          </a:p>
          <a:p>
            <a:pPr marL="0" indent="0" algn="r">
              <a:buNone/>
            </a:pPr>
            <a:r>
              <a:rPr lang="en-US" sz="1200" dirty="0" smtClean="0"/>
              <a:t>Gujarati</a:t>
            </a:r>
            <a:r>
              <a:rPr lang="tr-TR" sz="1200" dirty="0" smtClean="0"/>
              <a:t>&amp;</a:t>
            </a:r>
            <a:r>
              <a:rPr lang="en-US" sz="1200" dirty="0" smtClean="0"/>
              <a:t>Porter, 2008 </a:t>
            </a:r>
            <a:r>
              <a:rPr lang="en-US" sz="1200" dirty="0"/>
              <a:t>(</a:t>
            </a:r>
            <a:r>
              <a:rPr lang="en-US" sz="1200" dirty="0" smtClean="0"/>
              <a:t>Introduction</a:t>
            </a:r>
            <a:r>
              <a:rPr lang="tr-TR" sz="1200" dirty="0" smtClean="0"/>
              <a:t>)</a:t>
            </a:r>
            <a:r>
              <a:rPr lang="en-US" sz="1800" dirty="0" smtClean="0"/>
              <a:t> </a:t>
            </a:r>
            <a:endParaRPr lang="tr-TR" sz="17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3564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/>
              <a:t>Each of these </a:t>
            </a:r>
            <a:r>
              <a:rPr lang="tr-TR" dirty="0" smtClean="0"/>
              <a:t>eleven</a:t>
            </a:r>
            <a:r>
              <a:rPr lang="en-GB" dirty="0" smtClean="0"/>
              <a:t> </a:t>
            </a:r>
            <a:r>
              <a:rPr lang="en-GB" dirty="0"/>
              <a:t>questions requires a numerical answer. Economic theory </a:t>
            </a:r>
            <a:r>
              <a:rPr lang="en-GB" dirty="0" smtClean="0"/>
              <a:t>provides</a:t>
            </a:r>
            <a:r>
              <a:rPr lang="tr-TR" dirty="0" smtClean="0"/>
              <a:t> </a:t>
            </a:r>
            <a:r>
              <a:rPr lang="en-GB" dirty="0" smtClean="0"/>
              <a:t>clues </a:t>
            </a:r>
            <a:r>
              <a:rPr lang="en-GB" dirty="0"/>
              <a:t>about that </a:t>
            </a:r>
            <a:r>
              <a:rPr lang="en-GB" dirty="0" smtClean="0"/>
              <a:t>answer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For </a:t>
            </a:r>
            <a:r>
              <a:rPr lang="en-GB" dirty="0" smtClean="0"/>
              <a:t>example,</a:t>
            </a:r>
            <a:r>
              <a:rPr lang="tr-TR" dirty="0" smtClean="0"/>
              <a:t> theory says </a:t>
            </a:r>
            <a:r>
              <a:rPr lang="en-GB" dirty="0" smtClean="0"/>
              <a:t>cigarette </a:t>
            </a:r>
            <a:r>
              <a:rPr lang="en-GB" dirty="0"/>
              <a:t>consumption ought to </a:t>
            </a:r>
            <a:r>
              <a:rPr lang="en-GB" dirty="0" smtClean="0"/>
              <a:t>go</a:t>
            </a:r>
            <a:r>
              <a:rPr lang="tr-TR" dirty="0" smtClean="0"/>
              <a:t> </a:t>
            </a:r>
            <a:r>
              <a:rPr lang="en-GB" dirty="0" smtClean="0"/>
              <a:t>down </a:t>
            </a:r>
            <a:r>
              <a:rPr lang="en-GB" dirty="0"/>
              <a:t>when the price goes </a:t>
            </a:r>
            <a:r>
              <a:rPr lang="en-GB" dirty="0" smtClean="0"/>
              <a:t>up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However,</a:t>
            </a:r>
            <a:r>
              <a:rPr lang="en-GB" dirty="0" smtClean="0"/>
              <a:t> </a:t>
            </a:r>
            <a:r>
              <a:rPr lang="en-GB" dirty="0"/>
              <a:t>the actual value of the number must be </a:t>
            </a:r>
            <a:r>
              <a:rPr lang="en-GB" dirty="0" smtClean="0"/>
              <a:t>learned</a:t>
            </a:r>
            <a:r>
              <a:rPr lang="tr-TR" dirty="0" smtClean="0"/>
              <a:t> </a:t>
            </a:r>
            <a:r>
              <a:rPr lang="en-GB" dirty="0" smtClean="0"/>
              <a:t>empirically</a:t>
            </a:r>
            <a:r>
              <a:rPr lang="tr-TR" dirty="0" smtClean="0"/>
              <a:t> </a:t>
            </a:r>
            <a:r>
              <a:rPr lang="en-GB" dirty="0" smtClean="0"/>
              <a:t>by </a:t>
            </a:r>
            <a:r>
              <a:rPr lang="en-GB" dirty="0" err="1" smtClean="0"/>
              <a:t>analy</a:t>
            </a:r>
            <a:r>
              <a:rPr lang="tr-TR" dirty="0"/>
              <a:t>z</a:t>
            </a:r>
            <a:r>
              <a:rPr lang="en-GB" dirty="0" err="1" smtClean="0"/>
              <a:t>ing</a:t>
            </a:r>
            <a:r>
              <a:rPr lang="en-GB" dirty="0" smtClean="0"/>
              <a:t> </a:t>
            </a:r>
            <a:r>
              <a:rPr lang="en-GB" dirty="0"/>
              <a:t>data. </a:t>
            </a:r>
            <a:endParaRPr lang="tr-TR" dirty="0" smtClean="0"/>
          </a:p>
          <a:p>
            <a:pPr algn="just"/>
            <a:r>
              <a:rPr lang="en-GB" dirty="0" smtClean="0"/>
              <a:t>Because </a:t>
            </a:r>
            <a:r>
              <a:rPr lang="en-GB" dirty="0"/>
              <a:t>we use data to answer </a:t>
            </a:r>
            <a:r>
              <a:rPr lang="en-GB" dirty="0" smtClean="0"/>
              <a:t>quantitative</a:t>
            </a:r>
            <a:r>
              <a:rPr lang="tr-TR" dirty="0" smtClean="0"/>
              <a:t> </a:t>
            </a:r>
            <a:r>
              <a:rPr lang="en-GB" dirty="0" smtClean="0"/>
              <a:t>questions</a:t>
            </a:r>
            <a:r>
              <a:rPr lang="en-GB" dirty="0"/>
              <a:t>, our answers always have some </a:t>
            </a:r>
            <a:r>
              <a:rPr lang="en-GB" dirty="0" smtClean="0"/>
              <a:t>uncertainty</a:t>
            </a:r>
            <a:r>
              <a:rPr lang="tr-TR" dirty="0" smtClean="0"/>
              <a:t>.</a:t>
            </a:r>
            <a:r>
              <a:rPr lang="en-GB" dirty="0" smtClean="0"/>
              <a:t> A </a:t>
            </a:r>
            <a:r>
              <a:rPr lang="en-GB" dirty="0"/>
              <a:t>different set of </a:t>
            </a:r>
            <a:r>
              <a:rPr lang="en-GB" dirty="0" smtClean="0"/>
              <a:t>data</a:t>
            </a:r>
            <a:r>
              <a:rPr lang="tr-TR" dirty="0" smtClean="0"/>
              <a:t> </a:t>
            </a:r>
            <a:r>
              <a:rPr lang="en-GB" dirty="0" smtClean="0"/>
              <a:t>would </a:t>
            </a:r>
            <a:r>
              <a:rPr lang="en-GB" dirty="0"/>
              <a:t>produce a different numerical answer. </a:t>
            </a:r>
            <a:endParaRPr lang="tr-TR" b="1" u="sng" dirty="0" smtClean="0"/>
          </a:p>
          <a:p>
            <a:pPr marL="0" indent="0" algn="r">
              <a:buNone/>
            </a:pPr>
            <a:endParaRPr lang="tr-TR" sz="17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211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algn="just"/>
            <a:r>
              <a:rPr lang="en-US" sz="6400" dirty="0"/>
              <a:t>Econometrics is based upon the development of statistical methods for </a:t>
            </a:r>
            <a:r>
              <a:rPr lang="en-US" sz="6400" dirty="0" smtClean="0"/>
              <a:t>estimating</a:t>
            </a:r>
            <a:r>
              <a:rPr lang="tr-TR" sz="6400" dirty="0" smtClean="0"/>
              <a:t> </a:t>
            </a:r>
            <a:r>
              <a:rPr lang="en-US" sz="6400" dirty="0" smtClean="0"/>
              <a:t>economic relationships, </a:t>
            </a:r>
            <a:r>
              <a:rPr lang="en-US" sz="6400" dirty="0"/>
              <a:t>testing economic </a:t>
            </a:r>
            <a:r>
              <a:rPr lang="en-US" sz="6400" dirty="0" smtClean="0"/>
              <a:t>theories, </a:t>
            </a:r>
            <a:r>
              <a:rPr lang="en-US" sz="6400" dirty="0"/>
              <a:t>and evaluating and </a:t>
            </a:r>
            <a:r>
              <a:rPr lang="en-US" sz="6400" dirty="0" smtClean="0"/>
              <a:t>implementing</a:t>
            </a:r>
            <a:r>
              <a:rPr lang="tr-TR" sz="6400" dirty="0" smtClean="0"/>
              <a:t> </a:t>
            </a:r>
            <a:r>
              <a:rPr lang="en-US" sz="6400" dirty="0" smtClean="0"/>
              <a:t>government </a:t>
            </a:r>
            <a:r>
              <a:rPr lang="en-US" sz="6400" dirty="0"/>
              <a:t>and business policy</a:t>
            </a:r>
            <a:r>
              <a:rPr lang="en-US" sz="6400" dirty="0" smtClean="0"/>
              <a:t>.</a:t>
            </a:r>
            <a:r>
              <a:rPr lang="tr-TR" sz="6400" dirty="0" smtClean="0"/>
              <a:t> </a:t>
            </a:r>
            <a:r>
              <a:rPr lang="tr-TR" sz="6400" dirty="0" err="1" smtClean="0"/>
              <a:t>This</a:t>
            </a:r>
            <a:r>
              <a:rPr lang="tr-TR" sz="6400" dirty="0" smtClean="0"/>
              <a:t> is done </a:t>
            </a:r>
            <a:r>
              <a:rPr lang="tr-TR" sz="6400" dirty="0" err="1" smtClean="0"/>
              <a:t>by</a:t>
            </a:r>
            <a:r>
              <a:rPr lang="tr-TR" sz="6400" dirty="0" smtClean="0"/>
              <a:t> </a:t>
            </a:r>
            <a:r>
              <a:rPr lang="tr-TR" sz="6400" dirty="0" err="1" smtClean="0"/>
              <a:t>analyzing</a:t>
            </a:r>
            <a:r>
              <a:rPr lang="tr-TR" sz="6400" dirty="0" smtClean="0"/>
              <a:t> </a:t>
            </a:r>
            <a:r>
              <a:rPr lang="tr-TR" sz="6400" dirty="0" err="1" smtClean="0"/>
              <a:t>economic</a:t>
            </a:r>
            <a:r>
              <a:rPr lang="tr-TR" sz="6400" dirty="0" smtClean="0"/>
              <a:t> data. </a:t>
            </a:r>
            <a:r>
              <a:rPr lang="en-US" sz="6400" dirty="0" smtClean="0"/>
              <a:t> </a:t>
            </a:r>
            <a:endParaRPr lang="tr-TR" sz="6400" dirty="0" smtClean="0"/>
          </a:p>
          <a:p>
            <a:pPr algn="just"/>
            <a:r>
              <a:rPr lang="en-US" sz="6400" dirty="0" smtClean="0"/>
              <a:t>The </a:t>
            </a:r>
            <a:r>
              <a:rPr lang="en-US" sz="6400" dirty="0"/>
              <a:t>most common application of econometrics is </a:t>
            </a:r>
            <a:r>
              <a:rPr lang="en-US" sz="6400" dirty="0" smtClean="0"/>
              <a:t>the</a:t>
            </a:r>
            <a:r>
              <a:rPr lang="tr-TR" sz="6400" dirty="0" smtClean="0"/>
              <a:t> </a:t>
            </a:r>
            <a:r>
              <a:rPr lang="en-US" sz="6400" dirty="0" smtClean="0"/>
              <a:t>forecasting </a:t>
            </a:r>
            <a:r>
              <a:rPr lang="en-US" sz="6400" dirty="0"/>
              <a:t>of such important macroeconomic variables as interest </a:t>
            </a:r>
            <a:r>
              <a:rPr lang="en-US" sz="6400" dirty="0" smtClean="0"/>
              <a:t>rates, </a:t>
            </a:r>
            <a:r>
              <a:rPr lang="en-US" sz="6400" dirty="0"/>
              <a:t>inflation </a:t>
            </a:r>
            <a:r>
              <a:rPr lang="en-US" sz="6400" dirty="0" smtClean="0"/>
              <a:t>rates,</a:t>
            </a:r>
            <a:r>
              <a:rPr lang="tr-TR" sz="6400" dirty="0" smtClean="0"/>
              <a:t> </a:t>
            </a:r>
            <a:r>
              <a:rPr lang="en-US" sz="6400" dirty="0" smtClean="0"/>
              <a:t>and </a:t>
            </a:r>
            <a:r>
              <a:rPr lang="en-US" sz="6400" dirty="0"/>
              <a:t>gross domestic product. </a:t>
            </a:r>
            <a:endParaRPr lang="tr-TR" sz="6400" dirty="0" smtClean="0"/>
          </a:p>
          <a:p>
            <a:pPr algn="just"/>
            <a:r>
              <a:rPr lang="tr-TR" sz="6400" dirty="0" smtClean="0"/>
              <a:t>However, econometric methods can also be used in many other branches of economics as well. For example,</a:t>
            </a:r>
          </a:p>
          <a:p>
            <a:pPr algn="just"/>
            <a:endParaRPr lang="tr-TR" sz="6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5600" dirty="0" err="1"/>
              <a:t>f</a:t>
            </a:r>
            <a:r>
              <a:rPr lang="tr-TR" sz="5600" dirty="0" err="1" smtClean="0"/>
              <a:t>inance</a:t>
            </a:r>
            <a:endParaRPr lang="tr-TR" sz="5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5600" dirty="0" err="1"/>
              <a:t>l</a:t>
            </a:r>
            <a:r>
              <a:rPr lang="tr-TR" sz="5600" dirty="0" err="1" smtClean="0"/>
              <a:t>abor</a:t>
            </a:r>
            <a:r>
              <a:rPr lang="tr-TR" sz="5600" dirty="0" smtClean="0"/>
              <a:t> </a:t>
            </a:r>
            <a:r>
              <a:rPr lang="tr-TR" sz="5600" dirty="0" err="1" smtClean="0"/>
              <a:t>economics</a:t>
            </a:r>
            <a:endParaRPr lang="tr-TR" sz="5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5600" dirty="0" err="1"/>
              <a:t>m</a:t>
            </a:r>
            <a:r>
              <a:rPr lang="tr-TR" sz="5600" dirty="0" err="1" smtClean="0"/>
              <a:t>icroeconomics</a:t>
            </a:r>
            <a:endParaRPr lang="tr-TR" sz="5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5600" dirty="0"/>
              <a:t>m</a:t>
            </a:r>
            <a:r>
              <a:rPr lang="tr-TR" sz="5600" dirty="0" smtClean="0"/>
              <a:t>arketing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5600" dirty="0" err="1"/>
              <a:t>e</a:t>
            </a:r>
            <a:r>
              <a:rPr lang="tr-TR" sz="5600" dirty="0" err="1" smtClean="0"/>
              <a:t>conomic</a:t>
            </a:r>
            <a:r>
              <a:rPr lang="tr-TR" sz="5600" dirty="0" smtClean="0"/>
              <a:t> </a:t>
            </a:r>
            <a:r>
              <a:rPr lang="tr-TR" sz="5600" dirty="0" err="1" smtClean="0"/>
              <a:t>policy</a:t>
            </a:r>
            <a:endParaRPr lang="tr-TR" sz="5600" dirty="0" smtClean="0"/>
          </a:p>
          <a:p>
            <a:pPr algn="just"/>
            <a:r>
              <a:rPr lang="tr-TR" sz="6400" dirty="0"/>
              <a:t>E</a:t>
            </a:r>
            <a:r>
              <a:rPr lang="en-US" sz="6400" dirty="0" err="1" smtClean="0"/>
              <a:t>conometric</a:t>
            </a:r>
            <a:r>
              <a:rPr lang="en-US" sz="6400" dirty="0" smtClean="0"/>
              <a:t> </a:t>
            </a:r>
            <a:r>
              <a:rPr lang="en-US" sz="6400" dirty="0"/>
              <a:t>methods can </a:t>
            </a:r>
            <a:r>
              <a:rPr lang="tr-TR" sz="6400" dirty="0" err="1" smtClean="0"/>
              <a:t>also</a:t>
            </a:r>
            <a:r>
              <a:rPr lang="tr-TR" sz="6400" dirty="0" smtClean="0"/>
              <a:t> </a:t>
            </a:r>
            <a:r>
              <a:rPr lang="en-US" sz="6400" dirty="0" smtClean="0"/>
              <a:t>be </a:t>
            </a:r>
            <a:r>
              <a:rPr lang="en-US" sz="6400" dirty="0"/>
              <a:t>used </a:t>
            </a:r>
            <a:r>
              <a:rPr lang="en-US" sz="6400" dirty="0" smtClean="0"/>
              <a:t>in</a:t>
            </a:r>
            <a:r>
              <a:rPr lang="tr-TR" sz="6400" dirty="0" smtClean="0"/>
              <a:t> </a:t>
            </a:r>
            <a:r>
              <a:rPr lang="en-US" sz="6400" dirty="0" smtClean="0"/>
              <a:t>areas </a:t>
            </a:r>
            <a:r>
              <a:rPr lang="en-US" sz="6400" dirty="0"/>
              <a:t>that </a:t>
            </a:r>
            <a:r>
              <a:rPr lang="en-US" sz="6400" dirty="0" smtClean="0"/>
              <a:t>have</a:t>
            </a:r>
            <a:r>
              <a:rPr lang="tr-TR" sz="6400" dirty="0" smtClean="0"/>
              <a:t> </a:t>
            </a:r>
            <a:r>
              <a:rPr lang="en-US" sz="6400" dirty="0" smtClean="0"/>
              <a:t>nothing </a:t>
            </a:r>
            <a:r>
              <a:rPr lang="en-US" sz="6400" dirty="0"/>
              <a:t>to do </a:t>
            </a:r>
            <a:r>
              <a:rPr lang="en-US" sz="6400" dirty="0" smtClean="0"/>
              <a:t>with</a:t>
            </a:r>
            <a:r>
              <a:rPr lang="tr-TR" sz="6400" dirty="0" smtClean="0"/>
              <a:t> </a:t>
            </a:r>
            <a:r>
              <a:rPr lang="tr-TR" sz="6400" dirty="0" err="1" smtClean="0"/>
              <a:t>above</a:t>
            </a:r>
            <a:r>
              <a:rPr lang="tr-TR" sz="6400" dirty="0" smtClean="0"/>
              <a:t> </a:t>
            </a:r>
            <a:r>
              <a:rPr lang="tr-TR" sz="6400" dirty="0" err="1" smtClean="0"/>
              <a:t>stated</a:t>
            </a:r>
            <a:r>
              <a:rPr lang="tr-TR" sz="6400" dirty="0" smtClean="0"/>
              <a:t> </a:t>
            </a:r>
            <a:r>
              <a:rPr lang="tr-TR" sz="6400" dirty="0" err="1" smtClean="0"/>
              <a:t>topics</a:t>
            </a:r>
            <a:r>
              <a:rPr lang="en-US" sz="6400" dirty="0" smtClean="0"/>
              <a:t>. </a:t>
            </a:r>
            <a:r>
              <a:rPr lang="en-US" sz="6400" dirty="0"/>
              <a:t>For </a:t>
            </a:r>
            <a:r>
              <a:rPr lang="en-US" sz="6400" dirty="0" smtClean="0"/>
              <a:t>example,</a:t>
            </a:r>
            <a:endParaRPr lang="tr-TR" sz="6400" dirty="0" smtClean="0"/>
          </a:p>
          <a:p>
            <a:pPr algn="just"/>
            <a:endParaRPr lang="en-US" sz="7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 dirty="0"/>
              <a:t>political campaign expenditures on voting outcomes. </a:t>
            </a:r>
            <a:endParaRPr lang="tr-TR" sz="5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5600" dirty="0" smtClean="0"/>
              <a:t>t</a:t>
            </a:r>
            <a:r>
              <a:rPr lang="en-US" sz="5600" dirty="0" smtClean="0"/>
              <a:t>he </a:t>
            </a:r>
            <a:r>
              <a:rPr lang="en-US" sz="5600" dirty="0"/>
              <a:t>effect of </a:t>
            </a:r>
            <a:r>
              <a:rPr lang="en-US" sz="5600" dirty="0" smtClean="0"/>
              <a:t>school</a:t>
            </a:r>
            <a:r>
              <a:rPr lang="tr-TR" sz="5600" dirty="0" smtClean="0"/>
              <a:t> </a:t>
            </a:r>
            <a:r>
              <a:rPr lang="en-US" sz="5600" dirty="0" smtClean="0"/>
              <a:t>spending </a:t>
            </a:r>
            <a:r>
              <a:rPr lang="en-US" sz="5600" dirty="0"/>
              <a:t>on student performance in the field of education. </a:t>
            </a:r>
            <a:endParaRPr lang="tr-TR" sz="56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457200" lvl="1" indent="0" algn="r">
              <a:buNone/>
            </a:pPr>
            <a:r>
              <a:rPr lang="tr-TR" sz="4800" dirty="0" smtClean="0"/>
              <a:t>Stock&amp;Watson (Chapter 1), </a:t>
            </a:r>
            <a:r>
              <a:rPr lang="en-US" sz="4800" dirty="0" smtClean="0"/>
              <a:t>Woolridge </a:t>
            </a:r>
            <a:r>
              <a:rPr lang="en-US" sz="4800" dirty="0"/>
              <a:t>(Chapter 1)</a:t>
            </a:r>
            <a:endParaRPr lang="tr-TR" sz="4800" b="1" u="sng" dirty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r>
              <a:rPr lang="en-US" sz="7200" dirty="0" smtClean="0"/>
              <a:t>Woolridge </a:t>
            </a:r>
            <a:r>
              <a:rPr lang="en-US" sz="7200" dirty="0"/>
              <a:t>(Chapter 1)</a:t>
            </a:r>
            <a:endParaRPr lang="tr-TR" sz="72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2428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r>
              <a:rPr lang="en-US" dirty="0"/>
              <a:t>Statement of theory or hypothesis.</a:t>
            </a:r>
          </a:p>
          <a:p>
            <a:r>
              <a:rPr lang="en-US" dirty="0" smtClean="0"/>
              <a:t>Specification </a:t>
            </a:r>
            <a:r>
              <a:rPr lang="en-US" dirty="0"/>
              <a:t>of the mathematical model of the theory</a:t>
            </a:r>
            <a:r>
              <a:rPr lang="en-US" dirty="0" smtClean="0"/>
              <a:t>. D=c + </a:t>
            </a:r>
            <a:r>
              <a:rPr lang="en-US" dirty="0" err="1" smtClean="0"/>
              <a:t>bP</a:t>
            </a:r>
            <a:endParaRPr lang="en-US" dirty="0"/>
          </a:p>
          <a:p>
            <a:r>
              <a:rPr lang="en-US" dirty="0" smtClean="0"/>
              <a:t>Specification </a:t>
            </a:r>
            <a:r>
              <a:rPr lang="en-US" dirty="0"/>
              <a:t>of the </a:t>
            </a:r>
            <a:r>
              <a:rPr lang="en-US" dirty="0" smtClean="0"/>
              <a:t>statistical, </a:t>
            </a:r>
            <a:r>
              <a:rPr lang="en-US" dirty="0"/>
              <a:t>or </a:t>
            </a:r>
            <a:r>
              <a:rPr lang="en-US" dirty="0" smtClean="0"/>
              <a:t>econometric, </a:t>
            </a:r>
            <a:r>
              <a:rPr lang="en-US" dirty="0"/>
              <a:t>model. D=c + </a:t>
            </a:r>
            <a:r>
              <a:rPr lang="en-US" dirty="0" err="1" smtClean="0"/>
              <a:t>bP</a:t>
            </a:r>
            <a:r>
              <a:rPr lang="en-US" dirty="0" smtClean="0"/>
              <a:t> + epsilon</a:t>
            </a:r>
            <a:endParaRPr lang="en-US" dirty="0"/>
          </a:p>
          <a:p>
            <a:r>
              <a:rPr lang="tr-TR" dirty="0" smtClean="0"/>
              <a:t>Obtaining </a:t>
            </a:r>
            <a:r>
              <a:rPr lang="tr-TR" dirty="0"/>
              <a:t>the data</a:t>
            </a:r>
            <a:r>
              <a:rPr lang="tr-TR" dirty="0" smtClean="0"/>
              <a:t>.</a:t>
            </a:r>
            <a:endParaRPr lang="en-GB" dirty="0" smtClean="0"/>
          </a:p>
          <a:p>
            <a:r>
              <a:rPr lang="en-GB" dirty="0" smtClean="0"/>
              <a:t>Choose the methodology of econometrics. </a:t>
            </a:r>
            <a:endParaRPr lang="tr-TR" dirty="0"/>
          </a:p>
          <a:p>
            <a:r>
              <a:rPr lang="en-US" dirty="0" smtClean="0"/>
              <a:t>Estimation </a:t>
            </a:r>
            <a:r>
              <a:rPr lang="en-US" dirty="0"/>
              <a:t>of the parameters of the econometric model.</a:t>
            </a:r>
          </a:p>
          <a:p>
            <a:r>
              <a:rPr lang="tr-TR" dirty="0" err="1" smtClean="0"/>
              <a:t>Hypothesis</a:t>
            </a:r>
            <a:r>
              <a:rPr lang="tr-TR" dirty="0" smtClean="0"/>
              <a:t> </a:t>
            </a:r>
            <a:r>
              <a:rPr lang="tr-TR" dirty="0" err="1"/>
              <a:t>testing</a:t>
            </a:r>
            <a:r>
              <a:rPr lang="tr-TR" dirty="0"/>
              <a:t>.</a:t>
            </a:r>
          </a:p>
          <a:p>
            <a:r>
              <a:rPr lang="tr-TR" dirty="0" err="1" smtClean="0"/>
              <a:t>Forecasting</a:t>
            </a:r>
            <a:r>
              <a:rPr lang="tr-TR" dirty="0" smtClean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prediction</a:t>
            </a:r>
            <a:r>
              <a:rPr lang="tr-TR" dirty="0"/>
              <a:t>.</a:t>
            </a:r>
          </a:p>
          <a:p>
            <a:r>
              <a:rPr lang="en-US" dirty="0" smtClean="0"/>
              <a:t>Using </a:t>
            </a:r>
            <a:r>
              <a:rPr lang="en-US" dirty="0"/>
              <a:t>the model for control or policy purposes.</a:t>
            </a:r>
            <a:endParaRPr lang="tr-TR" sz="9600" dirty="0"/>
          </a:p>
          <a:p>
            <a:pPr marL="0" indent="0" algn="r">
              <a:buNone/>
            </a:pPr>
            <a:r>
              <a:rPr lang="en-US" sz="1300" dirty="0"/>
              <a:t>Gujarati</a:t>
            </a:r>
            <a:r>
              <a:rPr lang="tr-TR" sz="1300" dirty="0"/>
              <a:t>&amp;</a:t>
            </a:r>
            <a:r>
              <a:rPr lang="en-US" sz="1300" dirty="0" smtClean="0"/>
              <a:t>Porter, 2008 (</a:t>
            </a:r>
            <a:r>
              <a:rPr lang="tr-TR" sz="1300" dirty="0" err="1" smtClean="0"/>
              <a:t>Introduction</a:t>
            </a:r>
            <a:r>
              <a:rPr lang="tr-TR" sz="1300" dirty="0" smtClean="0"/>
              <a:t>)</a:t>
            </a:r>
            <a:endParaRPr lang="tr-TR" sz="1300" dirty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3949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tr-TR" b="1" dirty="0" err="1" smtClean="0"/>
              <a:t>Example</a:t>
            </a:r>
            <a:r>
              <a:rPr lang="tr-TR" b="1" dirty="0" smtClean="0"/>
              <a:t> of a </a:t>
            </a:r>
            <a:r>
              <a:rPr lang="en-US" b="1" dirty="0" smtClean="0"/>
              <a:t>Statement </a:t>
            </a:r>
            <a:r>
              <a:rPr lang="en-US" b="1" dirty="0"/>
              <a:t>of </a:t>
            </a:r>
            <a:r>
              <a:rPr lang="tr-TR" b="1" dirty="0" smtClean="0"/>
              <a:t>T</a:t>
            </a:r>
            <a:r>
              <a:rPr lang="en-US" b="1" dirty="0" err="1" smtClean="0"/>
              <a:t>heory</a:t>
            </a:r>
            <a:r>
              <a:rPr lang="en-US" b="1" dirty="0" smtClean="0"/>
              <a:t> </a:t>
            </a:r>
            <a:r>
              <a:rPr lang="en-US" b="1" dirty="0"/>
              <a:t>or </a:t>
            </a:r>
            <a:r>
              <a:rPr lang="tr-TR" b="1" dirty="0"/>
              <a:t>H</a:t>
            </a:r>
            <a:r>
              <a:rPr lang="en-US" b="1" dirty="0" err="1" smtClean="0"/>
              <a:t>ypothesis</a:t>
            </a:r>
            <a:endParaRPr lang="tr-TR" b="1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>
              <a:buNone/>
            </a:pPr>
            <a:r>
              <a:rPr lang="en-US" sz="3600" dirty="0" smtClean="0"/>
              <a:t>Keynes </a:t>
            </a:r>
            <a:r>
              <a:rPr lang="en-US" sz="3600" dirty="0"/>
              <a:t>postulated that the </a:t>
            </a:r>
            <a:r>
              <a:rPr lang="en-US" sz="3600" b="1" dirty="0"/>
              <a:t>marginal propensity to consume (MPC</a:t>
            </a:r>
            <a:r>
              <a:rPr lang="en-US" sz="3600" b="1" dirty="0" smtClean="0"/>
              <a:t>), </a:t>
            </a:r>
            <a:r>
              <a:rPr lang="en-US" sz="3600" dirty="0"/>
              <a:t>the rate </a:t>
            </a:r>
            <a:r>
              <a:rPr lang="en-US" sz="3600" dirty="0" smtClean="0"/>
              <a:t>of</a:t>
            </a:r>
            <a:r>
              <a:rPr lang="tr-TR" sz="3600" dirty="0" smtClean="0"/>
              <a:t> </a:t>
            </a:r>
            <a:r>
              <a:rPr lang="en-US" sz="3600" dirty="0" smtClean="0"/>
              <a:t>change </a:t>
            </a:r>
            <a:r>
              <a:rPr lang="en-US" sz="3600" dirty="0"/>
              <a:t>of consumption for a unit (</a:t>
            </a:r>
            <a:r>
              <a:rPr lang="en-US" sz="3600" dirty="0" smtClean="0"/>
              <a:t>say, </a:t>
            </a:r>
            <a:r>
              <a:rPr lang="en-US" sz="3600" dirty="0"/>
              <a:t>a dollar) change in </a:t>
            </a:r>
            <a:r>
              <a:rPr lang="en-US" sz="3600" dirty="0" smtClean="0"/>
              <a:t>income, </a:t>
            </a:r>
            <a:r>
              <a:rPr lang="en-US" sz="3600" dirty="0"/>
              <a:t>is greater than zero </a:t>
            </a:r>
            <a:r>
              <a:rPr lang="en-US" sz="3600" dirty="0" smtClean="0"/>
              <a:t>but</a:t>
            </a:r>
            <a:r>
              <a:rPr lang="tr-TR" sz="3600" dirty="0" smtClean="0"/>
              <a:t> less </a:t>
            </a:r>
            <a:r>
              <a:rPr lang="tr-TR" sz="3600" dirty="0"/>
              <a:t>than 1</a:t>
            </a:r>
            <a:r>
              <a:rPr lang="tr-TR" sz="3600" dirty="0" smtClean="0"/>
              <a:t>.</a:t>
            </a:r>
            <a:endParaRPr lang="tr-TR" sz="3600" b="1" dirty="0"/>
          </a:p>
          <a:p>
            <a:pPr marL="0" indent="0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en-US" sz="1200" dirty="0" smtClean="0"/>
              <a:t>Gujarati</a:t>
            </a:r>
            <a:r>
              <a:rPr lang="tr-TR" sz="1200" dirty="0"/>
              <a:t>&amp;</a:t>
            </a:r>
            <a:r>
              <a:rPr lang="en-US" sz="1200" dirty="0" smtClean="0"/>
              <a:t>Porter, 2008 (</a:t>
            </a:r>
            <a:r>
              <a:rPr lang="tr-TR" sz="1200" dirty="0" err="1" smtClean="0"/>
              <a:t>Introduction</a:t>
            </a:r>
            <a:r>
              <a:rPr lang="tr-TR" sz="1200" dirty="0" smtClean="0"/>
              <a:t>)</a:t>
            </a:r>
            <a:endParaRPr lang="tr-TR" sz="1200" dirty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841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(3)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en-US" b="1" dirty="0"/>
                  <a:t>Specification of the </a:t>
                </a:r>
                <a:r>
                  <a:rPr lang="tr-TR" b="1" dirty="0" smtClean="0"/>
                  <a:t>M</a:t>
                </a:r>
                <a:r>
                  <a:rPr lang="en-US" b="1" dirty="0" err="1" smtClean="0"/>
                  <a:t>athematical</a:t>
                </a:r>
                <a:r>
                  <a:rPr lang="en-US" b="1" dirty="0" smtClean="0"/>
                  <a:t> </a:t>
                </a:r>
                <a:r>
                  <a:rPr lang="tr-TR" b="1" dirty="0" smtClean="0"/>
                  <a:t>M</a:t>
                </a:r>
                <a:r>
                  <a:rPr lang="en-US" b="1" dirty="0" err="1" smtClean="0"/>
                  <a:t>odel</a:t>
                </a:r>
                <a:r>
                  <a:rPr lang="en-US" b="1" dirty="0" smtClean="0"/>
                  <a:t> </a:t>
                </a:r>
                <a:r>
                  <a:rPr lang="en-US" b="1" dirty="0"/>
                  <a:t>of the </a:t>
                </a:r>
                <a:r>
                  <a:rPr lang="tr-TR" b="1" dirty="0"/>
                  <a:t>T</a:t>
                </a:r>
                <a:r>
                  <a:rPr lang="en-US" b="1" dirty="0" err="1" smtClean="0"/>
                  <a:t>heory</a:t>
                </a:r>
                <a:endParaRPr lang="en-US" b="1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A</a:t>
                </a:r>
                <a:r>
                  <a:rPr lang="en-US" dirty="0" smtClean="0"/>
                  <a:t> </a:t>
                </a:r>
                <a:r>
                  <a:rPr lang="en-US" dirty="0"/>
                  <a:t>mathematical economist might suggest the following form of the </a:t>
                </a:r>
                <a:r>
                  <a:rPr lang="en-US" dirty="0" smtClean="0"/>
                  <a:t>Keynesian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consumption</a:t>
                </a:r>
                <a:r>
                  <a:rPr lang="tr-TR" dirty="0" smtClean="0"/>
                  <a:t> </a:t>
                </a:r>
                <a:r>
                  <a:rPr lang="tr-TR" dirty="0" err="1"/>
                  <a:t>function</a:t>
                </a:r>
                <a:r>
                  <a:rPr lang="tr-TR" dirty="0" smtClean="0"/>
                  <a:t>:</a:t>
                </a:r>
              </a:p>
              <a:p>
                <a:pPr marL="0" indent="0">
                  <a:buNone/>
                </a:pPr>
                <a:endParaRPr lang="tr-TR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tr-TR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tr-T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tr-T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tr-T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tr-T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tr-TR" b="1" dirty="0" smtClean="0"/>
              </a:p>
              <a:p>
                <a:pPr marL="0" indent="0">
                  <a:buNone/>
                </a:pPr>
                <a:endParaRPr lang="tr-TR" b="1" dirty="0"/>
              </a:p>
              <a:p>
                <a:pPr marL="0" indent="0">
                  <a:buNone/>
                </a:pPr>
                <a:r>
                  <a:rPr lang="en-US" dirty="0"/>
                  <a:t>where </a:t>
                </a:r>
                <a:r>
                  <a:rPr lang="tr-TR" b="1" i="1" dirty="0"/>
                  <a:t>C</a:t>
                </a:r>
                <a:r>
                  <a:rPr lang="en-US" i="1" dirty="0" smtClean="0"/>
                  <a:t> </a:t>
                </a:r>
                <a:r>
                  <a:rPr lang="en-US" dirty="0"/>
                  <a:t>= consumption expenditure and </a:t>
                </a:r>
                <a:r>
                  <a:rPr lang="tr-TR" b="1" i="1" dirty="0"/>
                  <a:t>Y</a:t>
                </a:r>
                <a:r>
                  <a:rPr lang="en-US" i="1" dirty="0" smtClean="0"/>
                  <a:t> </a:t>
                </a:r>
                <a:r>
                  <a:rPr lang="en-US" dirty="0"/>
                  <a:t>= </a:t>
                </a:r>
                <a:r>
                  <a:rPr lang="en-US" dirty="0" smtClean="0"/>
                  <a:t>income, </a:t>
                </a:r>
                <a:r>
                  <a:rPr lang="en-US" dirty="0"/>
                  <a:t>and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 smtClean="0"/>
                  <a:t> and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/>
                  <a:t>known as the</a:t>
                </a:r>
              </a:p>
              <a:p>
                <a:pPr marL="0" indent="0">
                  <a:buNone/>
                </a:pPr>
                <a:r>
                  <a:rPr lang="en-US" b="1" dirty="0"/>
                  <a:t>parameters </a:t>
                </a:r>
                <a:r>
                  <a:rPr lang="en-US" dirty="0"/>
                  <a:t>of the </a:t>
                </a:r>
                <a:r>
                  <a:rPr lang="en-US" dirty="0" smtClean="0"/>
                  <a:t>model, are, respectively, </a:t>
                </a:r>
                <a:r>
                  <a:rPr lang="en-US" dirty="0"/>
                  <a:t>the </a:t>
                </a:r>
                <a:r>
                  <a:rPr lang="en-US" b="1" dirty="0"/>
                  <a:t>intercept </a:t>
                </a:r>
                <a:r>
                  <a:rPr lang="en-US" dirty="0"/>
                  <a:t>and </a:t>
                </a:r>
                <a:r>
                  <a:rPr lang="en-US" b="1" dirty="0"/>
                  <a:t>slope </a:t>
                </a:r>
                <a:r>
                  <a:rPr lang="en-US" dirty="0"/>
                  <a:t>coefficients.</a:t>
                </a:r>
                <a:endParaRPr lang="tr-TR" b="1" dirty="0"/>
              </a:p>
              <a:p>
                <a:pPr marL="0" indent="0">
                  <a:buNone/>
                </a:pPr>
                <a:endParaRPr lang="en-US" b="1" dirty="0"/>
              </a:p>
              <a:p>
                <a:pPr marL="0" indent="0" algn="r">
                  <a:buNone/>
                </a:pPr>
                <a:r>
                  <a:rPr lang="en-US" sz="1500" dirty="0" smtClean="0"/>
                  <a:t>Gujarati</a:t>
                </a:r>
                <a:r>
                  <a:rPr lang="tr-TR" sz="1500" dirty="0"/>
                  <a:t>&amp;</a:t>
                </a:r>
                <a:r>
                  <a:rPr lang="en-US" sz="1500" dirty="0" smtClean="0"/>
                  <a:t>Porter, 2008 (</a:t>
                </a:r>
                <a:r>
                  <a:rPr lang="tr-TR" sz="1500" dirty="0" err="1" smtClean="0"/>
                  <a:t>Introduction</a:t>
                </a:r>
                <a:r>
                  <a:rPr lang="tr-TR" sz="1500" dirty="0" smtClean="0"/>
                  <a:t>)</a:t>
                </a:r>
                <a:endParaRPr lang="tr-TR" sz="1500" dirty="0"/>
              </a:p>
              <a:p>
                <a:pPr lvl="1">
                  <a:buFont typeface="Wingdings" panose="05000000000000000000" pitchFamily="2" charset="2"/>
                  <a:buChar char="Ø"/>
                </a:pPr>
                <a:endParaRPr lang="tr-TR" sz="56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54" r="-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64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(4)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en-US" b="1" dirty="0"/>
                  <a:t>Specification of the </a:t>
                </a:r>
                <a:r>
                  <a:rPr lang="tr-TR" b="1" dirty="0" smtClean="0"/>
                  <a:t>S</a:t>
                </a:r>
                <a:r>
                  <a:rPr lang="en-US" b="1" dirty="0" err="1" smtClean="0"/>
                  <a:t>tatistical</a:t>
                </a:r>
                <a:r>
                  <a:rPr lang="en-US" b="1" dirty="0" smtClean="0"/>
                  <a:t>, </a:t>
                </a:r>
                <a:r>
                  <a:rPr lang="en-US" b="1" dirty="0"/>
                  <a:t>or </a:t>
                </a:r>
                <a:r>
                  <a:rPr lang="tr-TR" b="1" dirty="0" smtClean="0"/>
                  <a:t>E</a:t>
                </a:r>
                <a:r>
                  <a:rPr lang="en-US" b="1" dirty="0" err="1" smtClean="0"/>
                  <a:t>conometric</a:t>
                </a:r>
                <a:r>
                  <a:rPr lang="en-US" b="1" dirty="0" smtClean="0"/>
                  <a:t>, </a:t>
                </a:r>
                <a:r>
                  <a:rPr lang="tr-TR" b="1" dirty="0"/>
                  <a:t>M</a:t>
                </a:r>
                <a:r>
                  <a:rPr lang="en-US" b="1" dirty="0" err="1" smtClean="0"/>
                  <a:t>odel</a:t>
                </a:r>
                <a:endParaRPr lang="en-US" b="1" dirty="0"/>
              </a:p>
              <a:p>
                <a:pPr marL="0" indent="0">
                  <a:buNone/>
                </a:pPr>
                <a:endParaRPr lang="tr-TR" dirty="0"/>
              </a:p>
              <a:p>
                <a:pPr algn="just"/>
                <a:r>
                  <a:rPr lang="en-US" dirty="0"/>
                  <a:t>The purely mathematical model of the consumption function given in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above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slide</a:t>
                </a:r>
                <a:r>
                  <a:rPr lang="en-US" dirty="0" smtClean="0"/>
                  <a:t> </a:t>
                </a:r>
                <a:r>
                  <a:rPr lang="en-US" dirty="0"/>
                  <a:t>is of </a:t>
                </a:r>
                <a:r>
                  <a:rPr lang="en-US" dirty="0" smtClean="0"/>
                  <a:t>is </a:t>
                </a:r>
                <a:r>
                  <a:rPr lang="en-US" dirty="0"/>
                  <a:t>an </a:t>
                </a:r>
                <a:r>
                  <a:rPr lang="en-US" i="1" dirty="0"/>
                  <a:t>exact </a:t>
                </a:r>
                <a:r>
                  <a:rPr lang="en-US" dirty="0"/>
                  <a:t>or </a:t>
                </a:r>
                <a:r>
                  <a:rPr lang="en-US" i="1" dirty="0" smtClean="0"/>
                  <a:t>deterministic</a:t>
                </a:r>
                <a:r>
                  <a:rPr lang="tr-TR" i="1" dirty="0" smtClean="0"/>
                  <a:t> </a:t>
                </a:r>
                <a:r>
                  <a:rPr lang="en-US" dirty="0" smtClean="0"/>
                  <a:t>relationship </a:t>
                </a:r>
                <a:r>
                  <a:rPr lang="en-US" dirty="0"/>
                  <a:t>between consumption and income</a:t>
                </a:r>
                <a:r>
                  <a:rPr lang="en-US" dirty="0" smtClean="0"/>
                  <a:t>.</a:t>
                </a:r>
                <a:r>
                  <a:rPr lang="tr-TR" dirty="0" smtClean="0"/>
                  <a:t> </a:t>
                </a:r>
              </a:p>
              <a:p>
                <a:pPr algn="just"/>
                <a:r>
                  <a:rPr lang="en-US" dirty="0" smtClean="0"/>
                  <a:t>But </a:t>
                </a:r>
                <a:r>
                  <a:rPr lang="en-US" dirty="0"/>
                  <a:t>relationships between economic </a:t>
                </a:r>
                <a:r>
                  <a:rPr lang="en-US" dirty="0" smtClean="0"/>
                  <a:t>variables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are</a:t>
                </a:r>
                <a:r>
                  <a:rPr lang="tr-TR" dirty="0" smtClean="0"/>
                  <a:t> </a:t>
                </a:r>
                <a:r>
                  <a:rPr lang="tr-TR" dirty="0" err="1"/>
                  <a:t>generally</a:t>
                </a:r>
                <a:r>
                  <a:rPr lang="tr-TR" dirty="0"/>
                  <a:t> </a:t>
                </a:r>
                <a:r>
                  <a:rPr lang="tr-TR" dirty="0" err="1"/>
                  <a:t>inexact</a:t>
                </a:r>
                <a:r>
                  <a:rPr lang="tr-TR" dirty="0" smtClean="0"/>
                  <a:t>.</a:t>
                </a:r>
              </a:p>
              <a:p>
                <a:pPr algn="just"/>
                <a:r>
                  <a:rPr lang="tr-TR" dirty="0"/>
                  <a:t>I</a:t>
                </a:r>
                <a:r>
                  <a:rPr lang="en-US" dirty="0" smtClean="0"/>
                  <a:t>n </a:t>
                </a:r>
                <a:r>
                  <a:rPr lang="en-US" dirty="0"/>
                  <a:t>addition to </a:t>
                </a:r>
                <a:r>
                  <a:rPr lang="en-US" dirty="0" smtClean="0"/>
                  <a:t>income, </a:t>
                </a:r>
                <a:r>
                  <a:rPr lang="en-US" dirty="0"/>
                  <a:t>other variables affect </a:t>
                </a:r>
                <a:r>
                  <a:rPr lang="en-US" dirty="0" smtClean="0"/>
                  <a:t>consumption</a:t>
                </a:r>
                <a:r>
                  <a:rPr lang="tr-TR" dirty="0" smtClean="0"/>
                  <a:t> </a:t>
                </a:r>
                <a:r>
                  <a:rPr lang="en-US" dirty="0" smtClean="0"/>
                  <a:t>expenditure</a:t>
                </a:r>
                <a:r>
                  <a:rPr lang="en-US" dirty="0"/>
                  <a:t>. For </a:t>
                </a:r>
                <a:r>
                  <a:rPr lang="en-US" dirty="0" smtClean="0"/>
                  <a:t>example, </a:t>
                </a:r>
                <a:r>
                  <a:rPr lang="en-US" dirty="0"/>
                  <a:t>size of </a:t>
                </a:r>
                <a:r>
                  <a:rPr lang="en-US" dirty="0" smtClean="0"/>
                  <a:t>family, </a:t>
                </a:r>
                <a:r>
                  <a:rPr lang="en-US" dirty="0"/>
                  <a:t>ages of the members in the </a:t>
                </a:r>
                <a:r>
                  <a:rPr lang="en-US" dirty="0" smtClean="0"/>
                  <a:t>family, family</a:t>
                </a:r>
                <a:r>
                  <a:rPr lang="tr-TR" dirty="0" smtClean="0"/>
                  <a:t> </a:t>
                </a:r>
                <a:r>
                  <a:rPr lang="en-US" dirty="0" smtClean="0"/>
                  <a:t>religion, </a:t>
                </a:r>
                <a:r>
                  <a:rPr lang="en-US" dirty="0"/>
                  <a:t>etc</a:t>
                </a:r>
                <a:r>
                  <a:rPr lang="en-US" dirty="0" smtClean="0"/>
                  <a:t>., </a:t>
                </a:r>
                <a:r>
                  <a:rPr lang="en-US" dirty="0"/>
                  <a:t>are likely to exert some influence on consumption</a:t>
                </a:r>
                <a:r>
                  <a:rPr lang="en-US" dirty="0" smtClean="0"/>
                  <a:t>.</a:t>
                </a:r>
                <a:endParaRPr lang="tr-TR" dirty="0" smtClean="0"/>
              </a:p>
              <a:p>
                <a:r>
                  <a:rPr lang="en-US" dirty="0"/>
                  <a:t>To allow for the inexact relationships between economic </a:t>
                </a:r>
                <a:r>
                  <a:rPr lang="en-US" dirty="0" smtClean="0"/>
                  <a:t>variables, </a:t>
                </a:r>
                <a:r>
                  <a:rPr lang="en-US" dirty="0"/>
                  <a:t>the </a:t>
                </a:r>
                <a:r>
                  <a:rPr lang="en-US" dirty="0" smtClean="0"/>
                  <a:t>econometrician</a:t>
                </a:r>
                <a:r>
                  <a:rPr lang="tr-TR" dirty="0" smtClean="0"/>
                  <a:t> </a:t>
                </a:r>
                <a:r>
                  <a:rPr lang="en-US" dirty="0" smtClean="0"/>
                  <a:t>would </a:t>
                </a:r>
                <a:r>
                  <a:rPr lang="en-US" dirty="0"/>
                  <a:t>modify the deterministic consumption function in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above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slide</a:t>
                </a:r>
                <a:r>
                  <a:rPr lang="tr-TR" dirty="0" smtClean="0"/>
                  <a:t> </a:t>
                </a:r>
                <a:r>
                  <a:rPr lang="en-US" dirty="0" smtClean="0"/>
                  <a:t>as </a:t>
                </a:r>
                <a:r>
                  <a:rPr lang="en-US" dirty="0"/>
                  <a:t>follows:</a:t>
                </a:r>
                <a:endParaRPr lang="tr-TR" dirty="0" smtClean="0"/>
              </a:p>
              <a:p>
                <a:endParaRPr lang="tr-TR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tr-TR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tr-T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𝒖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tr-TR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tr-T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tr-T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tr-T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tr-T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tr-TR" b="1" dirty="0" smtClean="0"/>
              </a:p>
              <a:p>
                <a:pPr marL="0" indent="0">
                  <a:buNone/>
                </a:pPr>
                <a:endParaRPr lang="tr-TR" b="1" dirty="0"/>
              </a:p>
              <a:p>
                <a:pPr marL="0" indent="0" algn="just">
                  <a:buNone/>
                </a:pPr>
                <a:r>
                  <a:rPr lang="en-US" dirty="0"/>
                  <a:t>where </a:t>
                </a:r>
                <a:r>
                  <a:rPr lang="en-US" i="1" dirty="0" smtClean="0"/>
                  <a:t>u</a:t>
                </a:r>
                <a:r>
                  <a:rPr lang="en-US" dirty="0" smtClean="0"/>
                  <a:t>, </a:t>
                </a:r>
                <a:r>
                  <a:rPr lang="en-US" dirty="0"/>
                  <a:t>known as the </a:t>
                </a:r>
                <a:r>
                  <a:rPr lang="en-US" b="1" dirty="0" smtClean="0"/>
                  <a:t>disturbance, </a:t>
                </a:r>
                <a:r>
                  <a:rPr lang="en-US" dirty="0"/>
                  <a:t>or </a:t>
                </a:r>
                <a:r>
                  <a:rPr lang="en-US" b="1" dirty="0" smtClean="0"/>
                  <a:t>error, term, </a:t>
                </a:r>
                <a:r>
                  <a:rPr lang="en-US" dirty="0"/>
                  <a:t>is a </a:t>
                </a:r>
                <a:r>
                  <a:rPr lang="en-US" b="1" dirty="0"/>
                  <a:t>random (stochastic) variable </a:t>
                </a:r>
                <a:r>
                  <a:rPr lang="en-US" dirty="0" smtClean="0"/>
                  <a:t>that</a:t>
                </a:r>
                <a:r>
                  <a:rPr lang="tr-TR" dirty="0" smtClean="0"/>
                  <a:t> </a:t>
                </a:r>
                <a:r>
                  <a:rPr lang="en-US" dirty="0" smtClean="0"/>
                  <a:t>has </a:t>
                </a:r>
                <a:r>
                  <a:rPr lang="en-US" dirty="0"/>
                  <a:t>well-defined probabilistic properties. The disturbance term </a:t>
                </a:r>
                <a:r>
                  <a:rPr lang="en-US" i="1" dirty="0"/>
                  <a:t>u </a:t>
                </a:r>
                <a:r>
                  <a:rPr lang="en-US" dirty="0"/>
                  <a:t>may well represent </a:t>
                </a:r>
                <a:r>
                  <a:rPr lang="en-US" dirty="0" smtClean="0"/>
                  <a:t>all</a:t>
                </a:r>
                <a:r>
                  <a:rPr lang="tr-TR" dirty="0" smtClean="0"/>
                  <a:t> </a:t>
                </a:r>
                <a:r>
                  <a:rPr lang="en-US" dirty="0" smtClean="0"/>
                  <a:t>those </a:t>
                </a:r>
                <a:r>
                  <a:rPr lang="en-US" dirty="0"/>
                  <a:t>factors that affect consumption but are not taken into account explicitly.</a:t>
                </a:r>
                <a:endParaRPr lang="en-US" b="1" dirty="0"/>
              </a:p>
              <a:p>
                <a:pPr marL="0" indent="0" algn="r">
                  <a:buNone/>
                </a:pPr>
                <a:endParaRPr lang="tr-TR" sz="2100" dirty="0" smtClean="0"/>
              </a:p>
              <a:p>
                <a:pPr marL="0" indent="0" algn="r">
                  <a:buNone/>
                </a:pPr>
                <a:r>
                  <a:rPr lang="en-US" sz="2200" dirty="0" smtClean="0"/>
                  <a:t>Gujarati</a:t>
                </a:r>
                <a:r>
                  <a:rPr lang="tr-TR" sz="2200" dirty="0"/>
                  <a:t>&amp;</a:t>
                </a:r>
                <a:r>
                  <a:rPr lang="en-US" sz="2200" dirty="0" smtClean="0"/>
                  <a:t>Porter, 2008 (</a:t>
                </a:r>
                <a:r>
                  <a:rPr lang="tr-TR" sz="2200" dirty="0" err="1" smtClean="0"/>
                  <a:t>Introduction</a:t>
                </a:r>
                <a:r>
                  <a:rPr lang="tr-TR" sz="2200" dirty="0" smtClean="0"/>
                  <a:t>)</a:t>
                </a:r>
                <a:endParaRPr lang="tr-TR" sz="2200" dirty="0"/>
              </a:p>
              <a:p>
                <a:pPr lvl="1">
                  <a:buFont typeface="Wingdings" panose="05000000000000000000" pitchFamily="2" charset="2"/>
                  <a:buChar char="Ø"/>
                </a:pPr>
                <a:endParaRPr lang="tr-TR" sz="56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32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76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Economic Questions, The Nature of Econometrics and Economic Data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49503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(5)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tr-TR" b="1" dirty="0" err="1"/>
                  <a:t>Obtaining</a:t>
                </a:r>
                <a:r>
                  <a:rPr lang="tr-TR" b="1" dirty="0"/>
                  <a:t> </a:t>
                </a:r>
                <a:r>
                  <a:rPr lang="tr-TR" b="1" dirty="0" err="1"/>
                  <a:t>the</a:t>
                </a:r>
                <a:r>
                  <a:rPr lang="tr-TR" b="1" dirty="0"/>
                  <a:t> D</a:t>
                </a:r>
                <a:r>
                  <a:rPr lang="tr-TR" b="1" dirty="0" smtClean="0"/>
                  <a:t>ata</a:t>
                </a:r>
                <a:endParaRPr lang="tr-TR" b="1" dirty="0"/>
              </a:p>
              <a:p>
                <a:pPr marL="0" indent="0">
                  <a:buNone/>
                </a:pPr>
                <a:endParaRPr lang="tr-TR" dirty="0"/>
              </a:p>
              <a:p>
                <a:pPr algn="just"/>
                <a:r>
                  <a:rPr lang="en-US" dirty="0"/>
                  <a:t>To estimate the econometric model given in </a:t>
                </a:r>
                <a:r>
                  <a:rPr lang="tr-TR" dirty="0" smtClean="0"/>
                  <a:t>the above slide</a:t>
                </a:r>
                <a:r>
                  <a:rPr lang="en-US" dirty="0" smtClean="0"/>
                  <a:t>, </a:t>
                </a:r>
                <a:r>
                  <a:rPr lang="en-US" dirty="0"/>
                  <a:t>that </a:t>
                </a:r>
                <a:r>
                  <a:rPr lang="en-US" dirty="0" smtClean="0"/>
                  <a:t>is, </a:t>
                </a:r>
                <a:r>
                  <a:rPr lang="en-US" dirty="0"/>
                  <a:t>to obtain the </a:t>
                </a:r>
                <a:r>
                  <a:rPr lang="en-US" dirty="0" smtClean="0"/>
                  <a:t>numerical</a:t>
                </a:r>
                <a:r>
                  <a:rPr lang="tr-TR" dirty="0" smtClean="0"/>
                  <a:t> </a:t>
                </a:r>
                <a:r>
                  <a:rPr lang="en-US" dirty="0" smtClean="0"/>
                  <a:t>values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, data</a:t>
                </a:r>
                <a:r>
                  <a:rPr lang="tr-TR" dirty="0" smtClean="0"/>
                  <a:t> is </a:t>
                </a:r>
                <a:r>
                  <a:rPr lang="tr-TR" dirty="0" err="1" smtClean="0"/>
                  <a:t>needed</a:t>
                </a:r>
                <a:r>
                  <a:rPr lang="en-US" dirty="0" smtClean="0"/>
                  <a:t>. </a:t>
                </a:r>
                <a:endParaRPr lang="tr-TR" dirty="0" smtClean="0"/>
              </a:p>
              <a:p>
                <a:pPr algn="just"/>
                <a:r>
                  <a:rPr lang="tr-TR" dirty="0" err="1" smtClean="0"/>
                  <a:t>For</a:t>
                </a:r>
                <a:r>
                  <a:rPr lang="tr-TR" dirty="0" smtClean="0"/>
                  <a:t> t</a:t>
                </a:r>
                <a:r>
                  <a:rPr lang="en-US" dirty="0" smtClean="0"/>
                  <a:t>he</a:t>
                </a:r>
                <a:r>
                  <a:rPr lang="tr-TR" dirty="0" smtClean="0"/>
                  <a:t> </a:t>
                </a:r>
                <a:r>
                  <a:rPr lang="tr-TR" b="1" i="1" dirty="0" smtClean="0"/>
                  <a:t>C</a:t>
                </a:r>
                <a:r>
                  <a:rPr lang="en-US" i="1" dirty="0" smtClean="0"/>
                  <a:t> </a:t>
                </a:r>
                <a:r>
                  <a:rPr lang="en-US" dirty="0"/>
                  <a:t>variable </a:t>
                </a:r>
                <a:r>
                  <a:rPr lang="en-US" i="1" dirty="0" smtClean="0"/>
                  <a:t>aggregate </a:t>
                </a:r>
                <a:r>
                  <a:rPr lang="en-US" dirty="0"/>
                  <a:t>(for the economy as a whole) personal </a:t>
                </a:r>
                <a:r>
                  <a:rPr lang="en-US" dirty="0" smtClean="0"/>
                  <a:t>consumption</a:t>
                </a:r>
                <a:r>
                  <a:rPr lang="tr-TR" dirty="0" smtClean="0"/>
                  <a:t> </a:t>
                </a:r>
                <a:r>
                  <a:rPr lang="en-US" dirty="0" smtClean="0"/>
                  <a:t>expenditure </a:t>
                </a:r>
                <a:r>
                  <a:rPr lang="en-US" dirty="0"/>
                  <a:t>(PCE) and </a:t>
                </a:r>
                <a:r>
                  <a:rPr lang="tr-TR" dirty="0" err="1" smtClean="0"/>
                  <a:t>for</a:t>
                </a:r>
                <a:r>
                  <a:rPr lang="tr-TR" dirty="0" smtClean="0"/>
                  <a:t> </a:t>
                </a:r>
                <a:r>
                  <a:rPr lang="en-US" dirty="0" smtClean="0"/>
                  <a:t>the </a:t>
                </a:r>
                <a:r>
                  <a:rPr lang="tr-TR" b="1" i="1" dirty="0"/>
                  <a:t>Y</a:t>
                </a:r>
                <a:r>
                  <a:rPr lang="en-US" i="1" dirty="0" smtClean="0"/>
                  <a:t> </a:t>
                </a:r>
                <a:r>
                  <a:rPr lang="en-US" dirty="0" smtClean="0"/>
                  <a:t>variable</a:t>
                </a:r>
                <a:r>
                  <a:rPr lang="tr-TR" dirty="0" smtClean="0"/>
                  <a:t> </a:t>
                </a:r>
                <a:r>
                  <a:rPr lang="en-US" dirty="0" smtClean="0"/>
                  <a:t>gross </a:t>
                </a:r>
                <a:r>
                  <a:rPr lang="en-US" dirty="0"/>
                  <a:t>domestic product (GDP</a:t>
                </a:r>
                <a:r>
                  <a:rPr lang="en-US" dirty="0" smtClean="0"/>
                  <a:t>), </a:t>
                </a:r>
                <a:r>
                  <a:rPr lang="en-US" dirty="0"/>
                  <a:t>a measure </a:t>
                </a:r>
                <a:r>
                  <a:rPr lang="en-US" dirty="0" smtClean="0"/>
                  <a:t>of</a:t>
                </a:r>
                <a:r>
                  <a:rPr lang="tr-TR" dirty="0" smtClean="0"/>
                  <a:t> </a:t>
                </a:r>
                <a:r>
                  <a:rPr lang="en-US" dirty="0" smtClean="0"/>
                  <a:t>aggregate income, </a:t>
                </a:r>
                <a:r>
                  <a:rPr lang="tr-TR" dirty="0" smtClean="0"/>
                  <a:t>can be </a:t>
                </a:r>
                <a:r>
                  <a:rPr lang="tr-TR" dirty="0" err="1" smtClean="0"/>
                  <a:t>used</a:t>
                </a:r>
                <a:r>
                  <a:rPr lang="en-US" dirty="0" smtClean="0"/>
                  <a:t>. </a:t>
                </a:r>
                <a:endParaRPr lang="tr-TR" dirty="0" smtClean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r>
                  <a:rPr lang="en-US" sz="1200" dirty="0" smtClean="0"/>
                  <a:t>Gujarati</a:t>
                </a:r>
                <a:r>
                  <a:rPr lang="tr-TR" sz="1200" dirty="0"/>
                  <a:t>&amp;</a:t>
                </a:r>
                <a:r>
                  <a:rPr lang="en-US" sz="1200" dirty="0" smtClean="0"/>
                  <a:t>Porter, 2008 (</a:t>
                </a:r>
                <a:r>
                  <a:rPr lang="tr-TR" sz="1200" dirty="0" err="1" smtClean="0"/>
                  <a:t>Introduction</a:t>
                </a:r>
                <a:r>
                  <a:rPr lang="tr-TR" sz="1200" dirty="0" smtClean="0"/>
                  <a:t>)</a:t>
                </a:r>
                <a:endParaRPr lang="tr-TR" sz="1200" dirty="0"/>
              </a:p>
              <a:p>
                <a:pPr lvl="1">
                  <a:buFont typeface="Wingdings" panose="05000000000000000000" pitchFamily="2" charset="2"/>
                  <a:buChar char="Ø"/>
                </a:pPr>
                <a:endParaRPr lang="tr-TR" sz="56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r="-11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92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(6)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en-US" b="1" dirty="0"/>
                  <a:t>Estimation of the </a:t>
                </a:r>
                <a:r>
                  <a:rPr lang="tr-TR" b="1" dirty="0" smtClean="0"/>
                  <a:t>P</a:t>
                </a:r>
                <a:r>
                  <a:rPr lang="en-US" b="1" dirty="0" err="1" smtClean="0"/>
                  <a:t>arameters</a:t>
                </a:r>
                <a:r>
                  <a:rPr lang="en-US" b="1" dirty="0" smtClean="0"/>
                  <a:t> </a:t>
                </a:r>
                <a:r>
                  <a:rPr lang="en-US" b="1" dirty="0"/>
                  <a:t>of the </a:t>
                </a:r>
                <a:r>
                  <a:rPr lang="tr-TR" b="1" dirty="0" smtClean="0"/>
                  <a:t>E</a:t>
                </a:r>
                <a:r>
                  <a:rPr lang="en-US" b="1" dirty="0" err="1" smtClean="0"/>
                  <a:t>conometric</a:t>
                </a:r>
                <a:r>
                  <a:rPr lang="en-US" b="1" dirty="0" smtClean="0"/>
                  <a:t> </a:t>
                </a:r>
                <a:r>
                  <a:rPr lang="tr-TR" b="1" dirty="0"/>
                  <a:t>M</a:t>
                </a:r>
                <a:r>
                  <a:rPr lang="en-US" b="1" dirty="0" err="1" smtClean="0"/>
                  <a:t>odel</a:t>
                </a:r>
                <a:endParaRPr lang="tr-TR" b="1" dirty="0" smtClean="0"/>
              </a:p>
              <a:p>
                <a:pPr marL="0" indent="0" algn="ctr">
                  <a:buNone/>
                </a:pPr>
                <a:endParaRPr lang="en-US" b="1" dirty="0"/>
              </a:p>
              <a:p>
                <a:pPr algn="just"/>
                <a:r>
                  <a:rPr lang="tr-TR" dirty="0" err="1" smtClean="0"/>
                  <a:t>With</a:t>
                </a:r>
                <a:r>
                  <a:rPr lang="tr-TR" dirty="0" smtClean="0"/>
                  <a:t> </a:t>
                </a:r>
                <a:r>
                  <a:rPr lang="en-US" dirty="0" smtClean="0"/>
                  <a:t>the data,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en-US" dirty="0" smtClean="0"/>
                  <a:t>next </a:t>
                </a:r>
                <a:r>
                  <a:rPr lang="en-US" dirty="0"/>
                  <a:t>task is to estimate the parameters of the </a:t>
                </a:r>
                <a:r>
                  <a:rPr lang="en-US" dirty="0" smtClean="0"/>
                  <a:t>consumption</a:t>
                </a:r>
                <a:r>
                  <a:rPr lang="tr-TR" dirty="0" smtClean="0"/>
                  <a:t> </a:t>
                </a:r>
                <a:r>
                  <a:rPr lang="en-US" dirty="0" smtClean="0"/>
                  <a:t>function</a:t>
                </a:r>
                <a:r>
                  <a:rPr lang="en-US" dirty="0"/>
                  <a:t>. </a:t>
                </a:r>
                <a:endParaRPr lang="tr-TR" dirty="0" smtClean="0"/>
              </a:p>
              <a:p>
                <a:pPr algn="just"/>
                <a:r>
                  <a:rPr lang="en-US" dirty="0" smtClean="0"/>
                  <a:t>The </a:t>
                </a:r>
                <a:r>
                  <a:rPr lang="en-US" dirty="0"/>
                  <a:t>numerical estimates of the parameters give empirical content to the </a:t>
                </a:r>
                <a:r>
                  <a:rPr lang="en-US" dirty="0" smtClean="0"/>
                  <a:t>consumption</a:t>
                </a:r>
                <a:r>
                  <a:rPr lang="tr-TR" dirty="0" smtClean="0"/>
                  <a:t> </a:t>
                </a:r>
                <a:r>
                  <a:rPr lang="en-US" dirty="0" smtClean="0"/>
                  <a:t>function</a:t>
                </a:r>
                <a:r>
                  <a:rPr lang="en-US" dirty="0"/>
                  <a:t>. </a:t>
                </a:r>
                <a:endParaRPr lang="tr-TR" dirty="0" smtClean="0"/>
              </a:p>
              <a:p>
                <a:pPr algn="just"/>
                <a:r>
                  <a:rPr lang="en-US" dirty="0" smtClean="0"/>
                  <a:t>The </a:t>
                </a:r>
                <a:r>
                  <a:rPr lang="en-US" dirty="0"/>
                  <a:t>actual mechanics of estimating the parameters will be discussed </a:t>
                </a:r>
                <a:r>
                  <a:rPr lang="tr-TR" dirty="0" err="1" smtClean="0"/>
                  <a:t>later</a:t>
                </a:r>
                <a:r>
                  <a:rPr lang="en-US" dirty="0" smtClean="0"/>
                  <a:t>. </a:t>
                </a:r>
                <a:r>
                  <a:rPr lang="en-US" dirty="0"/>
                  <a:t>For </a:t>
                </a:r>
                <a:r>
                  <a:rPr lang="en-US" dirty="0" smtClean="0"/>
                  <a:t>now, </a:t>
                </a:r>
                <a:r>
                  <a:rPr lang="en-US" dirty="0"/>
                  <a:t>note that the statistical technique of </a:t>
                </a:r>
                <a:r>
                  <a:rPr lang="en-US" b="1" dirty="0"/>
                  <a:t>regression analysis </a:t>
                </a:r>
                <a:r>
                  <a:rPr lang="en-US" dirty="0"/>
                  <a:t>is the </a:t>
                </a:r>
                <a:r>
                  <a:rPr lang="en-US" dirty="0" smtClean="0"/>
                  <a:t>main</a:t>
                </a:r>
                <a:r>
                  <a:rPr lang="tr-TR" dirty="0" smtClean="0"/>
                  <a:t> </a:t>
                </a:r>
                <a:r>
                  <a:rPr lang="en-US" dirty="0" smtClean="0"/>
                  <a:t>tool </a:t>
                </a:r>
                <a:r>
                  <a:rPr lang="en-US" dirty="0"/>
                  <a:t>used to obtain the estimates. </a:t>
                </a:r>
                <a:endParaRPr lang="tr-TR" dirty="0" smtClean="0"/>
              </a:p>
              <a:p>
                <a:pPr algn="just"/>
                <a:r>
                  <a:rPr lang="en-US" dirty="0" smtClean="0"/>
                  <a:t>Using </a:t>
                </a:r>
                <a:r>
                  <a:rPr lang="en-US" dirty="0"/>
                  <a:t>this technique and </a:t>
                </a:r>
                <a:r>
                  <a:rPr lang="tr-TR" dirty="0" smtClean="0"/>
                  <a:t>the data, </a:t>
                </a:r>
                <a:r>
                  <a:rPr lang="en-US" dirty="0" smtClean="0"/>
                  <a:t>the estimates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tr-TR" dirty="0" smtClean="0"/>
                  <a:t> can be </a:t>
                </a:r>
                <a:r>
                  <a:rPr lang="tr-TR" dirty="0" err="1" smtClean="0"/>
                  <a:t>found</a:t>
                </a:r>
                <a:r>
                  <a:rPr lang="tr-TR" dirty="0" smtClean="0"/>
                  <a:t>.</a:t>
                </a:r>
              </a:p>
              <a:p>
                <a:pPr marL="0" indent="0" algn="r">
                  <a:buNone/>
                </a:pPr>
                <a:endParaRPr lang="tr-TR" dirty="0" smtClean="0"/>
              </a:p>
              <a:p>
                <a:pPr marL="0" indent="0" algn="r">
                  <a:buNone/>
                </a:pPr>
                <a:r>
                  <a:rPr lang="en-US" sz="2100" dirty="0" smtClean="0"/>
                  <a:t> </a:t>
                </a:r>
                <a:r>
                  <a:rPr lang="en-US" sz="1400" dirty="0" smtClean="0"/>
                  <a:t>Gujarati</a:t>
                </a:r>
                <a:r>
                  <a:rPr lang="tr-TR" sz="1400" dirty="0"/>
                  <a:t>&amp;</a:t>
                </a:r>
                <a:r>
                  <a:rPr lang="en-US" sz="1400" dirty="0" smtClean="0"/>
                  <a:t>Porter, 2008 (</a:t>
                </a:r>
                <a:r>
                  <a:rPr lang="tr-TR" sz="1400" dirty="0" err="1" smtClean="0"/>
                  <a:t>Introduction</a:t>
                </a:r>
                <a:r>
                  <a:rPr lang="tr-TR" sz="1400" dirty="0" smtClean="0"/>
                  <a:t>)</a:t>
                </a:r>
                <a:endParaRPr lang="tr-TR" sz="1400" dirty="0"/>
              </a:p>
              <a:p>
                <a:pPr lvl="1">
                  <a:buFont typeface="Wingdings" panose="05000000000000000000" pitchFamily="2" charset="2"/>
                  <a:buChar char="Ø"/>
                </a:pPr>
                <a:endParaRPr lang="tr-TR" sz="56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r="-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76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tr-TR" b="1" dirty="0" err="1"/>
              <a:t>Hypothesis</a:t>
            </a:r>
            <a:r>
              <a:rPr lang="tr-TR" b="1" dirty="0"/>
              <a:t> </a:t>
            </a:r>
            <a:r>
              <a:rPr lang="tr-TR" b="1" dirty="0" err="1" smtClean="0"/>
              <a:t>Testing</a:t>
            </a:r>
            <a:endParaRPr lang="tr-TR" b="1" dirty="0" smtClean="0"/>
          </a:p>
          <a:p>
            <a:pPr marL="0" indent="0" algn="ctr">
              <a:buNone/>
            </a:pPr>
            <a:endParaRPr lang="tr-TR" b="1" dirty="0"/>
          </a:p>
          <a:p>
            <a:r>
              <a:rPr lang="en-US" dirty="0"/>
              <a:t>Assuming that the fitted model is a reasonably good approximation of </a:t>
            </a:r>
            <a:r>
              <a:rPr lang="en-US" dirty="0" smtClean="0"/>
              <a:t>reality, </a:t>
            </a:r>
            <a:r>
              <a:rPr lang="en-US" dirty="0"/>
              <a:t>we have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develop </a:t>
            </a:r>
            <a:r>
              <a:rPr lang="en-US" dirty="0"/>
              <a:t>suitable criteria to find out whether the estimates obtained </a:t>
            </a:r>
            <a:r>
              <a:rPr lang="en-US" dirty="0" smtClean="0"/>
              <a:t>are </a:t>
            </a:r>
            <a:r>
              <a:rPr lang="en-US" dirty="0"/>
              <a:t>in accord with the expectations of the theory that is being tested. </a:t>
            </a:r>
            <a:endParaRPr lang="tr-TR" dirty="0" smtClean="0"/>
          </a:p>
          <a:p>
            <a:r>
              <a:rPr lang="en-US" dirty="0"/>
              <a:t>As noted </a:t>
            </a:r>
            <a:r>
              <a:rPr lang="en-US" dirty="0" smtClean="0"/>
              <a:t>earlier, </a:t>
            </a:r>
            <a:r>
              <a:rPr lang="en-US" dirty="0"/>
              <a:t>Keynes expected the MPC to be positive but less than 1</a:t>
            </a:r>
            <a:r>
              <a:rPr lang="en-US" dirty="0" smtClean="0"/>
              <a:t>.</a:t>
            </a:r>
            <a:r>
              <a:rPr lang="tr-TR" dirty="0" smtClean="0"/>
              <a:t> Therefore, this is what is to be tested. </a:t>
            </a:r>
          </a:p>
          <a:p>
            <a:r>
              <a:rPr lang="en-US" dirty="0"/>
              <a:t>Such </a:t>
            </a:r>
            <a:r>
              <a:rPr lang="en-US" dirty="0" smtClean="0"/>
              <a:t>confirmation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economic theories on the basis of sample evidence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on a branch of statistical theory known as </a:t>
            </a:r>
            <a:r>
              <a:rPr lang="en-US" b="1" dirty="0"/>
              <a:t>statistical inference (hypothesis testing</a:t>
            </a:r>
            <a:r>
              <a:rPr lang="en-US" b="1" dirty="0" smtClean="0"/>
              <a:t>)</a:t>
            </a:r>
            <a:r>
              <a:rPr lang="tr-TR" b="1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studied</a:t>
            </a:r>
            <a:r>
              <a:rPr lang="tr-TR" dirty="0" smtClean="0"/>
              <a:t> </a:t>
            </a:r>
            <a:r>
              <a:rPr lang="tr-TR" dirty="0" err="1" smtClean="0"/>
              <a:t>later</a:t>
            </a:r>
            <a:r>
              <a:rPr lang="en-US" dirty="0" smtClean="0"/>
              <a:t>.</a:t>
            </a:r>
            <a:endParaRPr lang="en-US" dirty="0"/>
          </a:p>
          <a:p>
            <a:pPr marL="0" indent="0" algn="r">
              <a:buNone/>
            </a:pPr>
            <a:r>
              <a:rPr lang="en-US" sz="1300" dirty="0" smtClean="0"/>
              <a:t>Gujarati</a:t>
            </a:r>
            <a:r>
              <a:rPr lang="tr-TR" sz="1300" dirty="0"/>
              <a:t>&amp;</a:t>
            </a:r>
            <a:r>
              <a:rPr lang="en-US" sz="1300" dirty="0" smtClean="0"/>
              <a:t>Porter, 2008 (</a:t>
            </a:r>
            <a:r>
              <a:rPr lang="tr-TR" sz="1300" dirty="0" err="1" smtClean="0"/>
              <a:t>Introduction</a:t>
            </a:r>
            <a:r>
              <a:rPr lang="tr-TR" sz="1300" dirty="0" smtClean="0"/>
              <a:t>)</a:t>
            </a:r>
            <a:endParaRPr lang="tr-TR" sz="1300" dirty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007798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(8)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tr-TR" b="1" dirty="0" err="1"/>
              <a:t>Forecasting</a:t>
            </a:r>
            <a:r>
              <a:rPr lang="tr-TR" b="1" dirty="0"/>
              <a:t> </a:t>
            </a:r>
            <a:r>
              <a:rPr lang="tr-TR" b="1" dirty="0" err="1"/>
              <a:t>or</a:t>
            </a:r>
            <a:r>
              <a:rPr lang="tr-TR" b="1" dirty="0"/>
              <a:t> </a:t>
            </a:r>
            <a:r>
              <a:rPr lang="tr-TR" b="1" dirty="0" err="1" smtClean="0"/>
              <a:t>Prediction</a:t>
            </a:r>
            <a:endParaRPr lang="tr-TR" b="1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en-US" sz="3200" dirty="0"/>
              <a:t>If the chosen model does not </a:t>
            </a:r>
            <a:r>
              <a:rPr lang="en-US" sz="3200" dirty="0" smtClean="0"/>
              <a:t>re</a:t>
            </a:r>
            <a:r>
              <a:rPr lang="tr-TR" sz="3200" dirty="0" err="1" smtClean="0"/>
              <a:t>ject</a:t>
            </a:r>
            <a:r>
              <a:rPr lang="en-US" sz="3200" dirty="0" smtClean="0"/>
              <a:t> </a:t>
            </a:r>
            <a:r>
              <a:rPr lang="en-US" sz="3200" dirty="0"/>
              <a:t>the hypothesis or theory under </a:t>
            </a:r>
            <a:r>
              <a:rPr lang="en-US" sz="3200" dirty="0" smtClean="0"/>
              <a:t>consideration, </a:t>
            </a:r>
            <a:r>
              <a:rPr lang="en-US" sz="3200" dirty="0"/>
              <a:t>we </a:t>
            </a:r>
            <a:r>
              <a:rPr lang="en-US" sz="3200" dirty="0" smtClean="0"/>
              <a:t>may</a:t>
            </a:r>
            <a:r>
              <a:rPr lang="tr-TR" sz="3200" dirty="0" smtClean="0"/>
              <a:t> </a:t>
            </a:r>
            <a:r>
              <a:rPr lang="en-US" sz="3200" dirty="0" smtClean="0"/>
              <a:t>use </a:t>
            </a:r>
            <a:r>
              <a:rPr lang="en-US" sz="3200" dirty="0"/>
              <a:t>it to predict the future value(s) of the </a:t>
            </a:r>
            <a:r>
              <a:rPr lang="en-US" sz="3200" dirty="0" smtClean="0"/>
              <a:t>dependent</a:t>
            </a:r>
            <a:r>
              <a:rPr lang="tr-TR" sz="3200" dirty="0" smtClean="0"/>
              <a:t> </a:t>
            </a:r>
            <a:r>
              <a:rPr lang="tr-TR" sz="3200" dirty="0" err="1" smtClean="0"/>
              <a:t>variable</a:t>
            </a:r>
            <a:r>
              <a:rPr lang="tr-TR" sz="3200" dirty="0" smtClean="0"/>
              <a:t> </a:t>
            </a:r>
            <a:r>
              <a:rPr lang="tr-TR" sz="3200" dirty="0" err="1" smtClean="0"/>
              <a:t>which</a:t>
            </a:r>
            <a:r>
              <a:rPr lang="tr-TR" sz="3200" dirty="0" smtClean="0"/>
              <a:t> is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our</a:t>
            </a:r>
            <a:r>
              <a:rPr lang="tr-TR" sz="3200" dirty="0" smtClean="0"/>
              <a:t> </a:t>
            </a:r>
            <a:r>
              <a:rPr lang="tr-TR" sz="3200" dirty="0" err="1" smtClean="0"/>
              <a:t>example</a:t>
            </a:r>
            <a:r>
              <a:rPr lang="tr-TR" sz="3200" dirty="0" smtClean="0"/>
              <a:t> is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consumption</a:t>
            </a:r>
            <a:r>
              <a:rPr lang="tr-TR" sz="3200" dirty="0" smtClean="0"/>
              <a:t>.</a:t>
            </a:r>
            <a:endParaRPr lang="tr-TR" sz="3200" b="1" dirty="0"/>
          </a:p>
          <a:p>
            <a:pPr marL="0" indent="0" algn="r">
              <a:buNone/>
            </a:pPr>
            <a:endParaRPr lang="tr-TR" sz="1900" dirty="0" smtClean="0"/>
          </a:p>
          <a:p>
            <a:pPr marL="0" indent="0" algn="r">
              <a:buNone/>
            </a:pPr>
            <a:r>
              <a:rPr lang="en-US" sz="1200" dirty="0" smtClean="0"/>
              <a:t>Gujarati</a:t>
            </a:r>
            <a:r>
              <a:rPr lang="tr-TR" sz="1200" dirty="0"/>
              <a:t>&amp;</a:t>
            </a:r>
            <a:r>
              <a:rPr lang="en-US" sz="1200" dirty="0" smtClean="0"/>
              <a:t>Porter, 2008 (</a:t>
            </a:r>
            <a:r>
              <a:rPr lang="tr-TR" sz="1200" dirty="0" err="1" smtClean="0"/>
              <a:t>Introduction</a:t>
            </a:r>
            <a:r>
              <a:rPr lang="tr-TR" sz="1200" dirty="0" smtClean="0"/>
              <a:t>)</a:t>
            </a:r>
            <a:endParaRPr lang="tr-TR" sz="1200" dirty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22385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en-US" b="1" dirty="0"/>
              <a:t>Using the </a:t>
            </a:r>
            <a:r>
              <a:rPr lang="tr-TR" b="1" dirty="0" smtClean="0"/>
              <a:t>M</a:t>
            </a:r>
            <a:r>
              <a:rPr lang="en-US" b="1" dirty="0" err="1" smtClean="0"/>
              <a:t>odel</a:t>
            </a:r>
            <a:r>
              <a:rPr lang="en-US" b="1" dirty="0" smtClean="0"/>
              <a:t> </a:t>
            </a:r>
            <a:r>
              <a:rPr lang="en-US" b="1" dirty="0"/>
              <a:t>for </a:t>
            </a:r>
            <a:r>
              <a:rPr lang="tr-TR" b="1" dirty="0" smtClean="0"/>
              <a:t>C</a:t>
            </a:r>
            <a:r>
              <a:rPr lang="en-US" b="1" dirty="0" err="1" smtClean="0"/>
              <a:t>ontrol</a:t>
            </a:r>
            <a:r>
              <a:rPr lang="en-US" b="1" dirty="0" smtClean="0"/>
              <a:t> </a:t>
            </a:r>
            <a:r>
              <a:rPr lang="en-US" b="1" dirty="0"/>
              <a:t>or </a:t>
            </a:r>
            <a:r>
              <a:rPr lang="tr-TR" b="1" dirty="0" smtClean="0"/>
              <a:t>P</a:t>
            </a:r>
            <a:r>
              <a:rPr lang="en-US" b="1" dirty="0" err="1" smtClean="0"/>
              <a:t>olicy</a:t>
            </a:r>
            <a:r>
              <a:rPr lang="en-US" b="1" dirty="0" smtClean="0"/>
              <a:t> </a:t>
            </a:r>
            <a:r>
              <a:rPr lang="tr-TR" b="1" dirty="0"/>
              <a:t>P</a:t>
            </a:r>
            <a:r>
              <a:rPr lang="en-US" b="1" dirty="0" err="1" smtClean="0"/>
              <a:t>urposes</a:t>
            </a:r>
            <a:endParaRPr lang="tr-TR" sz="9600" b="1" dirty="0"/>
          </a:p>
          <a:p>
            <a:pPr marL="0" indent="0" algn="ctr">
              <a:buNone/>
            </a:pPr>
            <a:endParaRPr lang="tr-TR" b="1" dirty="0"/>
          </a:p>
          <a:p>
            <a:r>
              <a:rPr lang="tr-TR" sz="3600" dirty="0" err="1" smtClean="0"/>
              <a:t>The</a:t>
            </a:r>
            <a:r>
              <a:rPr lang="en-US" sz="3600" dirty="0" smtClean="0"/>
              <a:t> </a:t>
            </a:r>
            <a:r>
              <a:rPr lang="en-US" sz="3600" dirty="0"/>
              <a:t>estimated model may be used for </a:t>
            </a:r>
            <a:r>
              <a:rPr lang="en-US" sz="3600" dirty="0" smtClean="0"/>
              <a:t>control, </a:t>
            </a:r>
            <a:r>
              <a:rPr lang="en-US" sz="3600" dirty="0"/>
              <a:t>or </a:t>
            </a:r>
            <a:r>
              <a:rPr lang="en-US" sz="3600" dirty="0" smtClean="0"/>
              <a:t>policy,</a:t>
            </a:r>
            <a:r>
              <a:rPr lang="tr-TR" sz="3600" dirty="0" smtClean="0"/>
              <a:t> </a:t>
            </a:r>
            <a:r>
              <a:rPr lang="en-US" sz="3600" dirty="0" smtClean="0"/>
              <a:t>purposes</a:t>
            </a:r>
            <a:r>
              <a:rPr lang="en-US" sz="3600" dirty="0"/>
              <a:t>. </a:t>
            </a:r>
            <a:endParaRPr lang="tr-TR" sz="3600" dirty="0"/>
          </a:p>
          <a:p>
            <a:r>
              <a:rPr lang="tr-TR" sz="3600" dirty="0"/>
              <a:t>T</a:t>
            </a:r>
            <a:r>
              <a:rPr lang="en-US" sz="3600" dirty="0" smtClean="0"/>
              <a:t>he </a:t>
            </a:r>
            <a:r>
              <a:rPr lang="en-US" sz="3600" dirty="0"/>
              <a:t>government </a:t>
            </a:r>
            <a:r>
              <a:rPr lang="tr-TR" sz="3600" dirty="0" err="1" smtClean="0"/>
              <a:t>or</a:t>
            </a:r>
            <a:r>
              <a:rPr lang="tr-TR" sz="3600" dirty="0" smtClean="0"/>
              <a:t> </a:t>
            </a:r>
            <a:r>
              <a:rPr lang="tr-TR" sz="3600" dirty="0" err="1" smtClean="0"/>
              <a:t>other</a:t>
            </a:r>
            <a:r>
              <a:rPr lang="tr-TR" sz="3600" dirty="0" smtClean="0"/>
              <a:t> </a:t>
            </a:r>
            <a:r>
              <a:rPr lang="tr-TR" sz="3600" dirty="0" err="1" smtClean="0"/>
              <a:t>related</a:t>
            </a:r>
            <a:r>
              <a:rPr lang="tr-TR" sz="3600" dirty="0" smtClean="0"/>
              <a:t> </a:t>
            </a:r>
            <a:r>
              <a:rPr lang="tr-TR" sz="3600" dirty="0" err="1" smtClean="0"/>
              <a:t>institutions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ones</a:t>
            </a:r>
            <a:r>
              <a:rPr lang="tr-TR" sz="3600" dirty="0" smtClean="0"/>
              <a:t> </a:t>
            </a:r>
            <a:r>
              <a:rPr lang="tr-TR" sz="3600" dirty="0" err="1" smtClean="0"/>
              <a:t>who</a:t>
            </a:r>
            <a:r>
              <a:rPr lang="tr-TR" sz="3600" dirty="0" smtClean="0"/>
              <a:t> </a:t>
            </a:r>
            <a:r>
              <a:rPr lang="tr-TR" sz="3600" dirty="0" err="1" smtClean="0"/>
              <a:t>will</a:t>
            </a:r>
            <a:r>
              <a:rPr lang="tr-TR" sz="3600" dirty="0" smtClean="0"/>
              <a:t> </a:t>
            </a:r>
            <a:r>
              <a:rPr lang="tr-TR" sz="3600" dirty="0" err="1" smtClean="0"/>
              <a:t>use</a:t>
            </a:r>
            <a:r>
              <a:rPr lang="tr-TR" sz="3600" dirty="0" smtClean="0"/>
              <a:t> </a:t>
            </a:r>
            <a:r>
              <a:rPr lang="tr-TR" sz="3600" dirty="0" err="1" smtClean="0"/>
              <a:t>these</a:t>
            </a:r>
            <a:r>
              <a:rPr lang="tr-TR" sz="3600" dirty="0" smtClean="0"/>
              <a:t> </a:t>
            </a:r>
            <a:r>
              <a:rPr lang="tr-TR" sz="3600" dirty="0" err="1" smtClean="0"/>
              <a:t>estimates</a:t>
            </a:r>
            <a:r>
              <a:rPr lang="tr-TR" sz="3600" dirty="0" smtClean="0"/>
              <a:t>. </a:t>
            </a:r>
            <a:endParaRPr lang="tr-TR" sz="3600" dirty="0"/>
          </a:p>
          <a:p>
            <a:pPr marL="0" indent="0" algn="r">
              <a:buNone/>
            </a:pPr>
            <a:endParaRPr lang="tr-TR" sz="1900" dirty="0" smtClean="0"/>
          </a:p>
          <a:p>
            <a:pPr marL="0" indent="0" algn="r">
              <a:buNone/>
            </a:pPr>
            <a:r>
              <a:rPr lang="en-US" sz="1200" dirty="0" smtClean="0"/>
              <a:t>Gujarati</a:t>
            </a:r>
            <a:r>
              <a:rPr lang="tr-TR" sz="1200" dirty="0"/>
              <a:t>&amp;</a:t>
            </a:r>
            <a:r>
              <a:rPr lang="en-US" sz="1200" dirty="0" smtClean="0"/>
              <a:t>Porter, 2008 (</a:t>
            </a:r>
            <a:r>
              <a:rPr lang="tr-TR" sz="1200" dirty="0" err="1" smtClean="0"/>
              <a:t>Introduction</a:t>
            </a:r>
            <a:r>
              <a:rPr lang="tr-TR" sz="1200" dirty="0" smtClean="0"/>
              <a:t>)</a:t>
            </a:r>
            <a:endParaRPr lang="tr-TR" sz="1200" dirty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480996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(10)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tr-TR" b="1" dirty="0" err="1" smtClean="0"/>
                  <a:t>One</a:t>
                </a:r>
                <a:r>
                  <a:rPr lang="tr-TR" b="1" dirty="0" smtClean="0"/>
                  <a:t> </a:t>
                </a:r>
                <a:r>
                  <a:rPr lang="tr-TR" b="1" dirty="0" err="1" smtClean="0"/>
                  <a:t>Other</a:t>
                </a:r>
                <a:r>
                  <a:rPr lang="tr-TR" b="1" dirty="0" smtClean="0"/>
                  <a:t> </a:t>
                </a:r>
                <a:r>
                  <a:rPr lang="tr-TR" b="1" dirty="0" err="1" smtClean="0"/>
                  <a:t>Example</a:t>
                </a:r>
                <a:r>
                  <a:rPr lang="tr-TR" b="1" dirty="0" smtClean="0"/>
                  <a:t>: </a:t>
                </a:r>
                <a:r>
                  <a:rPr lang="en-US" b="1" dirty="0"/>
                  <a:t>Job Training and Worker </a:t>
                </a:r>
                <a:r>
                  <a:rPr lang="en-US" b="1" dirty="0" smtClean="0"/>
                  <a:t>Productivity</a:t>
                </a:r>
                <a:endParaRPr lang="tr-TR" b="1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r>
                  <a:rPr lang="en-US" sz="2000" dirty="0"/>
                  <a:t>Consider the problem posed at the beginning </a:t>
                </a:r>
                <a:r>
                  <a:rPr lang="tr-TR" sz="2000" dirty="0" smtClean="0"/>
                  <a:t>as </a:t>
                </a:r>
                <a:r>
                  <a:rPr lang="tr-TR" sz="2000" dirty="0" err="1" smtClean="0"/>
                  <a:t>Example</a:t>
                </a:r>
                <a:r>
                  <a:rPr lang="tr-TR" sz="2000" dirty="0" smtClean="0"/>
                  <a:t> 5 </a:t>
                </a:r>
                <a:r>
                  <a:rPr lang="tr-TR" sz="2000" dirty="0" err="1" smtClean="0"/>
                  <a:t>where</a:t>
                </a:r>
                <a:r>
                  <a:rPr lang="tr-TR" sz="2000" dirty="0" smtClean="0"/>
                  <a:t> a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labor economist would like </a:t>
                </a:r>
                <a:r>
                  <a:rPr lang="en-US" sz="2000" dirty="0" smtClean="0"/>
                  <a:t>to</a:t>
                </a:r>
                <a:r>
                  <a:rPr lang="tr-TR" sz="2000" dirty="0" smtClean="0"/>
                  <a:t> </a:t>
                </a:r>
                <a:r>
                  <a:rPr lang="en-US" sz="2000" dirty="0" smtClean="0"/>
                  <a:t>examine </a:t>
                </a:r>
                <a:r>
                  <a:rPr lang="en-US" sz="2000" dirty="0"/>
                  <a:t>the effects of job training on worker productivity</a:t>
                </a:r>
                <a:r>
                  <a:rPr lang="en-US" sz="2000" dirty="0" smtClean="0"/>
                  <a:t>.</a:t>
                </a:r>
                <a:endParaRPr lang="tr-TR" sz="2000" dirty="0" smtClean="0"/>
              </a:p>
              <a:p>
                <a:r>
                  <a:rPr lang="en-US" sz="2000" dirty="0"/>
                  <a:t>Basic economic understanding is sufficient for realizing that </a:t>
                </a:r>
                <a:r>
                  <a:rPr lang="en-US" sz="2000" dirty="0" smtClean="0"/>
                  <a:t>factors</a:t>
                </a:r>
                <a:r>
                  <a:rPr lang="tr-TR" sz="2000" dirty="0" smtClean="0"/>
                  <a:t> </a:t>
                </a:r>
                <a:r>
                  <a:rPr lang="en-US" sz="2000" dirty="0" smtClean="0"/>
                  <a:t>such </a:t>
                </a:r>
                <a:r>
                  <a:rPr lang="en-US" sz="2000" dirty="0"/>
                  <a:t>as </a:t>
                </a:r>
                <a:r>
                  <a:rPr lang="en-US" sz="2000" dirty="0" smtClean="0"/>
                  <a:t>education, experience, </a:t>
                </a:r>
                <a:r>
                  <a:rPr lang="en-US" sz="2000" dirty="0"/>
                  <a:t>and training affect worker productivity. </a:t>
                </a:r>
                <a:endParaRPr lang="tr-TR" sz="2000" dirty="0" smtClean="0"/>
              </a:p>
              <a:p>
                <a:r>
                  <a:rPr lang="en-US" sz="2000" dirty="0" smtClean="0"/>
                  <a:t>Also, </a:t>
                </a:r>
                <a:r>
                  <a:rPr lang="en-US" sz="2000" dirty="0"/>
                  <a:t>economists are </a:t>
                </a:r>
                <a:r>
                  <a:rPr lang="en-US" sz="2000" dirty="0" smtClean="0"/>
                  <a:t>well</a:t>
                </a:r>
                <a:r>
                  <a:rPr lang="tr-TR" sz="2000" dirty="0" smtClean="0"/>
                  <a:t> </a:t>
                </a:r>
                <a:r>
                  <a:rPr lang="en-US" sz="2000" dirty="0"/>
                  <a:t>aware that workers are paid </a:t>
                </a:r>
                <a:r>
                  <a:rPr lang="tr-TR" sz="2000" dirty="0" err="1" smtClean="0"/>
                  <a:t>according</a:t>
                </a:r>
                <a:r>
                  <a:rPr lang="tr-TR" sz="2000" dirty="0" smtClean="0"/>
                  <a:t> </a:t>
                </a:r>
                <a:r>
                  <a:rPr lang="tr-TR" sz="2000" dirty="0" err="1" smtClean="0"/>
                  <a:t>to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their productivity. This simple reasoning </a:t>
                </a:r>
                <a:r>
                  <a:rPr lang="en-US" sz="2000" dirty="0" smtClean="0"/>
                  <a:t>leads</a:t>
                </a:r>
                <a:r>
                  <a:rPr lang="tr-TR" sz="2000" dirty="0" smtClean="0"/>
                  <a:t> </a:t>
                </a:r>
                <a:r>
                  <a:rPr lang="en-US" sz="2000" dirty="0" smtClean="0"/>
                  <a:t>to </a:t>
                </a:r>
                <a:r>
                  <a:rPr lang="en-US" sz="2000" dirty="0"/>
                  <a:t>a model such </a:t>
                </a:r>
                <a:r>
                  <a:rPr lang="en-US" sz="2000" dirty="0" smtClean="0"/>
                  <a:t>as</a:t>
                </a:r>
                <a:endParaRPr lang="tr-TR" sz="2000" dirty="0" smtClean="0"/>
              </a:p>
              <a:p>
                <a:endParaRPr lang="tr-TR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1900" b="1" i="1" smtClean="0">
                          <a:latin typeface="Cambria Math" panose="02040503050406030204" pitchFamily="18" charset="0"/>
                        </a:rPr>
                        <m:t>𝒘𝒂𝒈𝒆</m:t>
                      </m:r>
                      <m:r>
                        <a:rPr lang="tr-TR" sz="19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19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tr-TR" sz="19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1900" b="1" i="1" smtClean="0">
                              <a:latin typeface="Cambria Math" panose="02040503050406030204" pitchFamily="18" charset="0"/>
                            </a:rPr>
                            <m:t>𝒆𝒅𝒖𝒄</m:t>
                          </m:r>
                          <m:r>
                            <a:rPr lang="tr-TR" sz="1900" b="1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tr-TR" sz="1900" b="1" i="1" smtClean="0">
                              <a:latin typeface="Cambria Math" panose="02040503050406030204" pitchFamily="18" charset="0"/>
                            </a:rPr>
                            <m:t>𝒆𝒙𝒑𝒆𝒓</m:t>
                          </m:r>
                          <m:r>
                            <a:rPr lang="tr-TR" sz="1900" b="1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tr-TR" sz="1900" b="1" i="1" smtClean="0">
                              <a:latin typeface="Cambria Math" panose="02040503050406030204" pitchFamily="18" charset="0"/>
                            </a:rPr>
                            <m:t>𝒕𝒓𝒂𝒊𝒏𝒊𝒏𝒈</m:t>
                          </m:r>
                        </m:e>
                      </m:d>
                    </m:oMath>
                  </m:oMathPara>
                </a14:m>
                <a:endParaRPr lang="tr-TR" sz="1900" b="1" dirty="0" smtClean="0"/>
              </a:p>
              <a:p>
                <a:pPr marL="0" indent="0">
                  <a:buNone/>
                </a:pPr>
                <a:endParaRPr lang="tr-TR" sz="1900" dirty="0"/>
              </a:p>
              <a:p>
                <a:pPr marL="0" indent="0">
                  <a:buNone/>
                </a:pPr>
                <a:r>
                  <a:rPr lang="tr-TR" sz="2000" dirty="0" smtClean="0"/>
                  <a:t>Where </a:t>
                </a:r>
                <a:r>
                  <a:rPr lang="tr-TR" sz="2000" b="1" i="1" dirty="0" smtClean="0"/>
                  <a:t>wage </a:t>
                </a:r>
                <a:r>
                  <a:rPr lang="tr-TR" sz="2000" dirty="0" smtClean="0"/>
                  <a:t>is</a:t>
                </a:r>
                <a:r>
                  <a:rPr lang="tr-TR" sz="2000" i="1" dirty="0" smtClean="0"/>
                  <a:t> </a:t>
                </a:r>
                <a:r>
                  <a:rPr lang="tr-TR" sz="2000" dirty="0" smtClean="0"/>
                  <a:t> </a:t>
                </a:r>
                <a:r>
                  <a:rPr lang="tr-TR" sz="2000" dirty="0"/>
                  <a:t>hourly </a:t>
                </a:r>
                <a:r>
                  <a:rPr lang="tr-TR" sz="2000" dirty="0" smtClean="0"/>
                  <a:t>wage, </a:t>
                </a:r>
                <a:r>
                  <a:rPr lang="en-US" sz="2000" b="1" i="1" dirty="0" err="1" smtClean="0"/>
                  <a:t>educ</a:t>
                </a:r>
                <a:r>
                  <a:rPr lang="en-US" sz="2000" i="1" dirty="0" smtClean="0"/>
                  <a:t> </a:t>
                </a:r>
                <a:r>
                  <a:rPr lang="en-US" sz="2000" dirty="0" smtClean="0"/>
                  <a:t> </a:t>
                </a:r>
                <a:r>
                  <a:rPr lang="tr-TR" sz="2000" dirty="0" smtClean="0"/>
                  <a:t>is </a:t>
                </a:r>
                <a:r>
                  <a:rPr lang="en-US" sz="2000" dirty="0" smtClean="0"/>
                  <a:t>years </a:t>
                </a:r>
                <a:r>
                  <a:rPr lang="en-US" sz="2000" dirty="0"/>
                  <a:t>of formal </a:t>
                </a:r>
                <a:r>
                  <a:rPr lang="en-US" sz="2000" dirty="0" smtClean="0"/>
                  <a:t>education,</a:t>
                </a:r>
                <a:r>
                  <a:rPr lang="tr-TR" sz="2000" dirty="0" smtClean="0"/>
                  <a:t> </a:t>
                </a:r>
                <a:r>
                  <a:rPr lang="en-US" sz="2000" b="1" i="1" dirty="0" err="1" smtClean="0"/>
                  <a:t>exper</a:t>
                </a:r>
                <a:r>
                  <a:rPr lang="en-US" sz="2000" i="1" dirty="0" smtClean="0"/>
                  <a:t> </a:t>
                </a:r>
                <a:r>
                  <a:rPr lang="en-US" sz="2000" dirty="0" smtClean="0"/>
                  <a:t> </a:t>
                </a:r>
                <a:r>
                  <a:rPr lang="tr-TR" sz="2000" dirty="0" smtClean="0"/>
                  <a:t>is </a:t>
                </a:r>
                <a:r>
                  <a:rPr lang="en-US" sz="2000" dirty="0" smtClean="0"/>
                  <a:t>years </a:t>
                </a:r>
                <a:r>
                  <a:rPr lang="en-US" sz="2000" dirty="0"/>
                  <a:t>of workforce </a:t>
                </a:r>
                <a:r>
                  <a:rPr lang="en-US" sz="2000" dirty="0" smtClean="0"/>
                  <a:t>experience, and</a:t>
                </a:r>
                <a:r>
                  <a:rPr lang="tr-TR" sz="2000" dirty="0" smtClean="0"/>
                  <a:t> </a:t>
                </a:r>
                <a:r>
                  <a:rPr lang="en-US" sz="2000" b="1" i="1" dirty="0" smtClean="0"/>
                  <a:t>training</a:t>
                </a:r>
                <a:r>
                  <a:rPr lang="en-US" sz="2000" i="1" dirty="0" smtClean="0"/>
                  <a:t> </a:t>
                </a:r>
                <a:r>
                  <a:rPr lang="en-US" sz="2000" dirty="0" smtClean="0"/>
                  <a:t> </a:t>
                </a:r>
                <a:r>
                  <a:rPr lang="tr-TR" sz="2000" dirty="0" smtClean="0"/>
                  <a:t>is </a:t>
                </a:r>
                <a:r>
                  <a:rPr lang="en-US" sz="2000" dirty="0" smtClean="0"/>
                  <a:t>weeks </a:t>
                </a:r>
                <a:r>
                  <a:rPr lang="en-US" sz="2000" dirty="0"/>
                  <a:t>spent in job training</a:t>
                </a:r>
                <a:r>
                  <a:rPr lang="en-US" sz="2000" dirty="0" smtClean="0"/>
                  <a:t>.</a:t>
                </a:r>
                <a:endParaRPr lang="tr-TR" sz="2000" dirty="0" smtClean="0"/>
              </a:p>
              <a:p>
                <a:r>
                  <a:rPr lang="tr-TR" sz="2000" dirty="0" smtClean="0"/>
                  <a:t>Here, the hypothesis is wage and training are positively related</a:t>
                </a:r>
                <a:r>
                  <a:rPr lang="tr-TR" sz="2000" dirty="0"/>
                  <a:t> </a:t>
                </a:r>
                <a:r>
                  <a:rPr lang="tr-TR" sz="2000" dirty="0" smtClean="0"/>
                  <a:t>and the mathemetical model is the above one. </a:t>
                </a:r>
                <a:endParaRPr lang="tr-TR" sz="1900" dirty="0" smtClean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endParaRPr lang="tr-TR" sz="1800" dirty="0"/>
              </a:p>
              <a:p>
                <a:pPr marL="0" indent="0" algn="r">
                  <a:buNone/>
                </a:pPr>
                <a:r>
                  <a:rPr lang="en-US" sz="1900" dirty="0" smtClean="0"/>
                  <a:t>Woolridge </a:t>
                </a:r>
                <a:r>
                  <a:rPr lang="en-US" sz="1900" dirty="0"/>
                  <a:t>(Chapter 1)</a:t>
                </a:r>
                <a:endParaRPr lang="tr-TR" sz="19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7192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(11)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tr-TR" b="1" dirty="0" err="1" smtClean="0"/>
                  <a:t>One</a:t>
                </a:r>
                <a:r>
                  <a:rPr lang="tr-TR" b="1" dirty="0" smtClean="0"/>
                  <a:t> </a:t>
                </a:r>
                <a:r>
                  <a:rPr lang="tr-TR" b="1" dirty="0" err="1" smtClean="0"/>
                  <a:t>Other</a:t>
                </a:r>
                <a:r>
                  <a:rPr lang="tr-TR" b="1" dirty="0" smtClean="0"/>
                  <a:t> </a:t>
                </a:r>
                <a:r>
                  <a:rPr lang="tr-TR" b="1" dirty="0" err="1" smtClean="0"/>
                  <a:t>Example</a:t>
                </a:r>
                <a:r>
                  <a:rPr lang="tr-TR" b="1" dirty="0" smtClean="0"/>
                  <a:t>: </a:t>
                </a:r>
                <a:r>
                  <a:rPr lang="en-US" b="1" dirty="0"/>
                  <a:t>Job Training and Worker </a:t>
                </a:r>
                <a:r>
                  <a:rPr lang="en-US" b="1" dirty="0" smtClean="0"/>
                  <a:t>Productivity</a:t>
                </a:r>
                <a:endParaRPr lang="tr-TR" b="1" dirty="0" smtClean="0"/>
              </a:p>
              <a:p>
                <a:pPr marL="0" indent="0" algn="ctr">
                  <a:buNone/>
                </a:pPr>
                <a:endParaRPr lang="tr-TR" b="1" dirty="0" smtClean="0"/>
              </a:p>
              <a:p>
                <a:pPr algn="just"/>
                <a:r>
                  <a:rPr lang="en-US" dirty="0"/>
                  <a:t>After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en-US" dirty="0" err="1" smtClean="0"/>
                  <a:t>specif</a:t>
                </a:r>
                <a:r>
                  <a:rPr lang="tr-TR" dirty="0" err="1" smtClean="0"/>
                  <a:t>ication</a:t>
                </a:r>
                <a:r>
                  <a:rPr lang="tr-TR" dirty="0" smtClean="0"/>
                  <a:t> of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en-US" dirty="0" smtClean="0"/>
                  <a:t>economic model,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next</a:t>
                </a:r>
                <a:r>
                  <a:rPr lang="tr-TR" dirty="0" smtClean="0"/>
                  <a:t> step is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turn</a:t>
                </a:r>
                <a:r>
                  <a:rPr lang="tr-TR" dirty="0" smtClean="0"/>
                  <a:t> it </a:t>
                </a:r>
                <a:r>
                  <a:rPr lang="tr-TR" dirty="0" err="1" smtClean="0"/>
                  <a:t>into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en-US" b="1" dirty="0" smtClean="0"/>
                  <a:t>econometric</a:t>
                </a:r>
                <a:r>
                  <a:rPr lang="tr-TR" b="1" dirty="0"/>
                  <a:t> </a:t>
                </a:r>
                <a:r>
                  <a:rPr lang="tr-TR" b="1" dirty="0" smtClean="0"/>
                  <a:t>model </a:t>
                </a:r>
                <a:r>
                  <a:rPr lang="tr-TR" dirty="0" err="1" smtClean="0"/>
                  <a:t>which</a:t>
                </a:r>
                <a:r>
                  <a:rPr lang="tr-TR" dirty="0" smtClean="0"/>
                  <a:t> is:</a:t>
                </a:r>
              </a:p>
              <a:p>
                <a:pPr algn="just"/>
                <a:endParaRPr lang="tr-TR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𝑤𝑎𝑔𝑒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𝑒𝑑𝑢𝑐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𝑒𝑥𝑝𝑒𝑟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𝑡𝑟𝑎𝑖𝑛𝑖𝑛𝑔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tr-TR" dirty="0" smtClean="0"/>
              </a:p>
              <a:p>
                <a:pPr marL="0" indent="0" algn="just">
                  <a:buNone/>
                </a:pPr>
                <a:endParaRPr lang="tr-TR" dirty="0"/>
              </a:p>
              <a:p>
                <a:pPr marL="0" indent="0" algn="just">
                  <a:buNone/>
                </a:pPr>
                <a:r>
                  <a:rPr lang="tr-TR" dirty="0" err="1" smtClean="0"/>
                  <a:t>where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tr-TR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tr-TR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tr-TR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tr-TR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 err="1" smtClean="0"/>
                  <a:t>and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are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parameters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and</a:t>
                </a:r>
                <a:r>
                  <a:rPr lang="tr-TR" dirty="0" smtClean="0"/>
                  <a:t> </a:t>
                </a:r>
                <a:r>
                  <a:rPr lang="tr-TR" b="1" i="1" dirty="0" smtClean="0"/>
                  <a:t>u</a:t>
                </a:r>
                <a:r>
                  <a:rPr lang="tr-TR" dirty="0" smtClean="0"/>
                  <a:t> is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error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term</a:t>
                </a:r>
                <a:r>
                  <a:rPr lang="tr-TR" dirty="0" smtClean="0"/>
                  <a:t>.</a:t>
                </a:r>
              </a:p>
              <a:p>
                <a:pPr marL="0" indent="0" algn="just">
                  <a:buNone/>
                </a:pPr>
                <a:endParaRPr lang="tr-TR" b="1" dirty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endParaRPr lang="tr-TR" sz="1800" dirty="0"/>
              </a:p>
              <a:p>
                <a:pPr marL="0" indent="0" algn="r">
                  <a:buNone/>
                </a:pPr>
                <a:r>
                  <a:rPr lang="en-US" sz="1700" dirty="0" smtClean="0"/>
                  <a:t>Woolridge </a:t>
                </a:r>
                <a:r>
                  <a:rPr lang="en-US" sz="1700" dirty="0"/>
                  <a:t>(Chapter 1)</a:t>
                </a: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38" r="-5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8948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(12)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tr-TR" b="1" dirty="0" err="1" smtClean="0"/>
                  <a:t>One</a:t>
                </a:r>
                <a:r>
                  <a:rPr lang="tr-TR" b="1" dirty="0" smtClean="0"/>
                  <a:t> </a:t>
                </a:r>
                <a:r>
                  <a:rPr lang="tr-TR" b="1" dirty="0" err="1" smtClean="0"/>
                  <a:t>Other</a:t>
                </a:r>
                <a:r>
                  <a:rPr lang="tr-TR" b="1" dirty="0" smtClean="0"/>
                  <a:t> </a:t>
                </a:r>
                <a:r>
                  <a:rPr lang="tr-TR" b="1" dirty="0" err="1" smtClean="0"/>
                  <a:t>Example</a:t>
                </a:r>
                <a:r>
                  <a:rPr lang="tr-TR" b="1" dirty="0" smtClean="0"/>
                  <a:t>: </a:t>
                </a:r>
                <a:r>
                  <a:rPr lang="en-US" b="1" dirty="0"/>
                  <a:t>Job Training and Worker </a:t>
                </a:r>
                <a:r>
                  <a:rPr lang="en-US" b="1" dirty="0" smtClean="0"/>
                  <a:t>Productivity</a:t>
                </a:r>
                <a:endParaRPr lang="tr-TR" b="1" dirty="0" smtClean="0"/>
              </a:p>
              <a:p>
                <a:pPr marL="0" indent="0" algn="ctr">
                  <a:buNone/>
                </a:pPr>
                <a:endParaRPr lang="tr-TR" b="1" dirty="0" smtClean="0"/>
              </a:p>
              <a:p>
                <a:r>
                  <a:rPr lang="tr-TR" sz="3100" dirty="0" err="1" smtClean="0"/>
                  <a:t>Following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steps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are</a:t>
                </a:r>
                <a:r>
                  <a:rPr lang="tr-TR" sz="3100" dirty="0" smtClean="0"/>
                  <a:t>:</a:t>
                </a:r>
              </a:p>
              <a:p>
                <a:pPr marL="0" indent="0">
                  <a:buNone/>
                </a:pPr>
                <a:endParaRPr lang="tr-TR" sz="3100" dirty="0" smtClean="0"/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tr-TR" sz="3100" dirty="0"/>
                  <a:t> </a:t>
                </a:r>
                <a:r>
                  <a:rPr lang="tr-TR" sz="3100" dirty="0" smtClean="0"/>
                  <a:t>R</a:t>
                </a:r>
                <a:r>
                  <a:rPr lang="en-US" sz="3100" dirty="0" err="1" smtClean="0"/>
                  <a:t>elevant</a:t>
                </a:r>
                <a:r>
                  <a:rPr lang="en-US" sz="3100" dirty="0" smtClean="0"/>
                  <a:t> </a:t>
                </a:r>
                <a:r>
                  <a:rPr lang="tr-TR" sz="3100" dirty="0" smtClean="0"/>
                  <a:t>data </a:t>
                </a:r>
                <a:r>
                  <a:rPr lang="tr-TR" sz="3100" dirty="0" err="1" smtClean="0"/>
                  <a:t>should</a:t>
                </a:r>
                <a:r>
                  <a:rPr lang="tr-TR" sz="3100" dirty="0" smtClean="0"/>
                  <a:t> be </a:t>
                </a:r>
                <a:r>
                  <a:rPr lang="tr-TR" sz="3100" dirty="0" err="1" smtClean="0"/>
                  <a:t>collected</a:t>
                </a:r>
                <a:r>
                  <a:rPr lang="tr-TR" sz="3100" dirty="0" smtClean="0"/>
                  <a:t>.</a:t>
                </a:r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tr-TR" sz="3100" dirty="0" smtClean="0"/>
                  <a:t>Using regression analysis, the parameters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sz="31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tr-TR" sz="31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tr-TR" sz="31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1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𝛃</m:t>
                        </m:r>
                      </m:e>
                      <m:sub>
                        <m:r>
                          <a:rPr lang="tr-TR" sz="31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tr-TR" sz="31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100" dirty="0" err="1"/>
                  <a:t>and</a:t>
                </a:r>
                <a:r>
                  <a:rPr lang="tr-TR" sz="31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tr-TR" sz="3100" dirty="0" smtClean="0"/>
                  <a:t> </a:t>
                </a:r>
                <a:r>
                  <a:rPr lang="tr-TR" sz="3100" dirty="0" err="1" smtClean="0"/>
                  <a:t>should</a:t>
                </a:r>
                <a:r>
                  <a:rPr lang="tr-TR" sz="3100" dirty="0" smtClean="0"/>
                  <a:t> be </a:t>
                </a:r>
                <a:r>
                  <a:rPr lang="tr-TR" sz="3100" dirty="0" err="1" smtClean="0"/>
                  <a:t>estimated</a:t>
                </a:r>
                <a:r>
                  <a:rPr lang="tr-TR" sz="3100" dirty="0" smtClean="0"/>
                  <a:t>. </a:t>
                </a:r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tr-TR" sz="3100" dirty="0" err="1" smtClean="0"/>
                  <a:t>Hypothesis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testing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should</a:t>
                </a:r>
                <a:r>
                  <a:rPr lang="tr-TR" sz="3100" dirty="0" smtClean="0"/>
                  <a:t> be </a:t>
                </a:r>
                <a:r>
                  <a:rPr lang="tr-TR" sz="3100" dirty="0" err="1" smtClean="0"/>
                  <a:t>made</a:t>
                </a:r>
                <a:r>
                  <a:rPr lang="tr-TR" sz="3100" dirty="0" smtClean="0"/>
                  <a:t>. Here </a:t>
                </a:r>
                <a:r>
                  <a:rPr lang="tr-TR" sz="3100" dirty="0" err="1" smtClean="0"/>
                  <a:t>the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parameter</a:t>
                </a:r>
                <a:r>
                  <a:rPr lang="tr-TR" sz="3100" dirty="0" smtClean="0"/>
                  <a:t> of </a:t>
                </a:r>
                <a:r>
                  <a:rPr lang="tr-TR" sz="3100" dirty="0" err="1" smtClean="0"/>
                  <a:t>interest</a:t>
                </a:r>
                <a:r>
                  <a:rPr lang="tr-TR" sz="3100" dirty="0" smtClean="0"/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tr-TR" sz="31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tr-TR" sz="3100" dirty="0" smtClean="0"/>
                  <a:t> </a:t>
                </a:r>
                <a:r>
                  <a:rPr lang="tr-TR" sz="3100" dirty="0" err="1" smtClean="0"/>
                  <a:t>and</a:t>
                </a:r>
                <a:r>
                  <a:rPr lang="tr-TR" sz="3100" dirty="0" smtClean="0"/>
                  <a:t> it is </a:t>
                </a:r>
                <a:r>
                  <a:rPr lang="tr-TR" sz="3100" dirty="0" err="1" smtClean="0"/>
                  <a:t>expected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to</a:t>
                </a:r>
                <a:r>
                  <a:rPr lang="tr-TR" sz="3100" dirty="0" smtClean="0"/>
                  <a:t> be </a:t>
                </a:r>
                <a:r>
                  <a:rPr lang="tr-TR" sz="3100" dirty="0" err="1" smtClean="0"/>
                  <a:t>positive</a:t>
                </a:r>
                <a:r>
                  <a:rPr lang="tr-TR" sz="3100" dirty="0" smtClean="0"/>
                  <a:t>.  </a:t>
                </a:r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tr-TR" sz="3100" dirty="0" err="1" smtClean="0"/>
                  <a:t>This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example</a:t>
                </a:r>
                <a:r>
                  <a:rPr lang="tr-TR" sz="3100" dirty="0" smtClean="0"/>
                  <a:t> is not </a:t>
                </a:r>
                <a:r>
                  <a:rPr lang="tr-TR" sz="3100" dirty="0" err="1" smtClean="0"/>
                  <a:t>suitable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for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forecasting</a:t>
                </a:r>
                <a:r>
                  <a:rPr lang="tr-TR" sz="3100" dirty="0" smtClean="0"/>
                  <a:t> but </a:t>
                </a:r>
                <a:r>
                  <a:rPr lang="tr-TR" sz="3100" dirty="0" err="1" smtClean="0"/>
                  <a:t>policy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makers</a:t>
                </a:r>
                <a:r>
                  <a:rPr lang="tr-TR" sz="3100" dirty="0" smtClean="0"/>
                  <a:t> can </a:t>
                </a:r>
                <a:r>
                  <a:rPr lang="tr-TR" sz="3100" dirty="0" err="1" smtClean="0"/>
                  <a:t>use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the</a:t>
                </a:r>
                <a:r>
                  <a:rPr lang="tr-TR" sz="3100" dirty="0" smtClean="0"/>
                  <a:t> model </a:t>
                </a:r>
                <a:r>
                  <a:rPr lang="tr-TR" sz="3100" dirty="0" err="1" smtClean="0"/>
                  <a:t>for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policy</a:t>
                </a:r>
                <a:r>
                  <a:rPr lang="tr-TR" sz="3100" dirty="0" smtClean="0"/>
                  <a:t> </a:t>
                </a:r>
                <a:r>
                  <a:rPr lang="tr-TR" sz="3100" dirty="0" err="1" smtClean="0"/>
                  <a:t>purposes</a:t>
                </a:r>
                <a:r>
                  <a:rPr lang="tr-TR" sz="3100" dirty="0" smtClean="0"/>
                  <a:t>.</a:t>
                </a:r>
                <a:endParaRPr lang="en-US" sz="3100" dirty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endParaRPr lang="tr-TR" sz="1800" dirty="0" smtClean="0"/>
              </a:p>
              <a:p>
                <a:pPr marL="0" indent="0" algn="r">
                  <a:buNone/>
                </a:pPr>
                <a:endParaRPr lang="tr-TR" sz="1800" dirty="0"/>
              </a:p>
              <a:p>
                <a:pPr marL="0" indent="0" algn="r">
                  <a:buNone/>
                </a:pPr>
                <a:r>
                  <a:rPr lang="en-US" sz="1900" dirty="0" smtClean="0"/>
                  <a:t>Woolridge </a:t>
                </a:r>
                <a:r>
                  <a:rPr lang="en-US" sz="1900" dirty="0"/>
                  <a:t>(Chapter 1)</a:t>
                </a:r>
                <a:endParaRPr lang="tr-TR" sz="19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6" r="-696" b="-14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87570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just">
              <a:buNone/>
            </a:pPr>
            <a:r>
              <a:rPr lang="tr-TR" sz="2400" dirty="0" smtClean="0"/>
              <a:t>An action is said to cause an outcome if the outcome is the direct result, or consequence, of that action. In other words, causality means that a specific action leads to a specific consequences. One c</a:t>
            </a:r>
            <a:r>
              <a:rPr lang="en-GB" sz="2400" dirty="0" smtClean="0"/>
              <a:t>an give the below two daily life examples:</a:t>
            </a:r>
            <a:endParaRPr lang="tr-TR" sz="2400" dirty="0" smtClean="0"/>
          </a:p>
          <a:p>
            <a:pPr algn="just"/>
            <a:endParaRPr lang="tr-TR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t</a:t>
            </a:r>
            <a:r>
              <a:rPr lang="tr-TR" dirty="0" smtClean="0"/>
              <a:t>ouching a hot cup causes you to get burned,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 smtClean="0"/>
              <a:t>drinking water causes you to be less thursty,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tr-TR" dirty="0"/>
          </a:p>
          <a:p>
            <a:pPr marL="0" indent="0" algn="just">
              <a:buNone/>
            </a:pPr>
            <a:r>
              <a:rPr lang="en-GB" sz="2400" dirty="0" smtClean="0"/>
              <a:t>Check </a:t>
            </a:r>
            <a:r>
              <a:rPr lang="en-GB" sz="2400" dirty="0"/>
              <a:t>whether there is </a:t>
            </a:r>
            <a:r>
              <a:rPr lang="en-GB" sz="2400" dirty="0" smtClean="0"/>
              <a:t>causality for the 11 examples of economics given in previous slides.  </a:t>
            </a:r>
            <a:endParaRPr lang="tr-TR" sz="2400" dirty="0"/>
          </a:p>
          <a:p>
            <a:pPr marL="0" indent="0" algn="r">
              <a:buNone/>
            </a:pPr>
            <a:endParaRPr lang="tr-TR" sz="1800" dirty="0" smtClean="0"/>
          </a:p>
          <a:p>
            <a:pPr marL="0" indent="0" algn="r">
              <a:buNone/>
            </a:pPr>
            <a:endParaRPr lang="tr-TR" sz="1800" dirty="0"/>
          </a:p>
          <a:p>
            <a:pPr marL="0" indent="0" algn="r">
              <a:buNone/>
            </a:pPr>
            <a:r>
              <a:rPr lang="tr-TR" sz="1300" dirty="0" err="1"/>
              <a:t>Stock&amp;Watson</a:t>
            </a:r>
            <a:r>
              <a:rPr lang="tr-TR" sz="1300" dirty="0"/>
              <a:t> (</a:t>
            </a:r>
            <a:r>
              <a:rPr lang="tr-TR" sz="1300" dirty="0" err="1"/>
              <a:t>Chapter</a:t>
            </a:r>
            <a:r>
              <a:rPr lang="tr-TR" sz="1300" dirty="0"/>
              <a:t> 1</a:t>
            </a:r>
            <a:r>
              <a:rPr lang="tr-TR" sz="1300" dirty="0" smtClean="0"/>
              <a:t>)</a:t>
            </a:r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0195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 Effects (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en-GB" b="1" dirty="0" smtClean="0"/>
              <a:t>Time does not Run Backward</a:t>
            </a:r>
            <a:r>
              <a:rPr lang="en-GB" sz="1800" b="1" dirty="0" smtClean="0"/>
              <a:t> </a:t>
            </a:r>
          </a:p>
          <a:p>
            <a:pPr marL="0" indent="0" algn="ctr">
              <a:buNone/>
            </a:pPr>
            <a:endParaRPr lang="en-GB" sz="1800" b="1" dirty="0"/>
          </a:p>
          <a:p>
            <a:pPr algn="just"/>
            <a:r>
              <a:rPr lang="en-GB" dirty="0" smtClean="0"/>
              <a:t>Sequence of time can be a clue to determine the direction of </a:t>
            </a:r>
            <a:r>
              <a:rPr lang="tr-TR" dirty="0" smtClean="0"/>
              <a:t>causality</a:t>
            </a:r>
            <a:r>
              <a:rPr lang="en-GB" dirty="0" smtClean="0"/>
              <a:t>. </a:t>
            </a:r>
          </a:p>
          <a:p>
            <a:pPr algn="just"/>
            <a:r>
              <a:rPr lang="en-GB" dirty="0" smtClean="0"/>
              <a:t>If event A happens before event B, then it is possible that A is causing B. However, it is not possible that B is causing A. </a:t>
            </a:r>
            <a:endParaRPr lang="tr-TR" dirty="0"/>
          </a:p>
          <a:p>
            <a:pPr marL="0" indent="0" algn="r">
              <a:buNone/>
            </a:pPr>
            <a:endParaRPr lang="tr-TR" sz="1800" dirty="0" smtClean="0"/>
          </a:p>
          <a:p>
            <a:pPr marL="0" indent="0" algn="r">
              <a:buNone/>
            </a:pPr>
            <a:endParaRPr lang="tr-TR" sz="1800" dirty="0"/>
          </a:p>
          <a:p>
            <a:pPr marL="0" indent="0" algn="r">
              <a:buNone/>
            </a:pPr>
            <a:r>
              <a:rPr lang="en-US" sz="1200" dirty="0" smtClean="0"/>
              <a:t>Gujarati, 2011 (Chapter 16)</a:t>
            </a:r>
            <a:endParaRPr lang="tr-TR" sz="12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2736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 err="1"/>
              <a:t>Example</a:t>
            </a:r>
            <a:r>
              <a:rPr lang="tr-TR" b="1" u="sng" dirty="0"/>
              <a:t> </a:t>
            </a:r>
            <a:r>
              <a:rPr lang="tr-TR" b="1" u="sng" dirty="0" smtClean="0"/>
              <a:t>1</a:t>
            </a:r>
          </a:p>
          <a:p>
            <a:pPr marL="0" indent="0" algn="ctr">
              <a:buNone/>
            </a:pPr>
            <a:endParaRPr lang="tr-TR" b="1" u="sng" dirty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is ‘’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reducing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 size </a:t>
            </a:r>
            <a:r>
              <a:rPr lang="tr-TR" dirty="0" err="1" smtClean="0"/>
              <a:t>improve</a:t>
            </a:r>
            <a:r>
              <a:rPr lang="tr-TR" dirty="0" smtClean="0"/>
              <a:t> </a:t>
            </a:r>
            <a:r>
              <a:rPr lang="tr-TR" dirty="0" err="1" smtClean="0"/>
              <a:t>elementary</a:t>
            </a:r>
            <a:r>
              <a:rPr lang="tr-TR" dirty="0" smtClean="0"/>
              <a:t> </a:t>
            </a:r>
            <a:r>
              <a:rPr lang="tr-TR" dirty="0" err="1" smtClean="0"/>
              <a:t>school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?’’</a:t>
            </a:r>
          </a:p>
          <a:p>
            <a:pPr algn="just"/>
            <a:r>
              <a:rPr lang="tr-TR" dirty="0" smtClean="0"/>
              <a:t>Although the answer of common sense is ‘’yes’’ to this question, an emprical evidence should also be provided. </a:t>
            </a:r>
            <a:r>
              <a:rPr lang="tr-TR" dirty="0" err="1" smtClean="0"/>
              <a:t>This</a:t>
            </a:r>
            <a:r>
              <a:rPr lang="tr-TR" dirty="0" smtClean="0"/>
              <a:t> is done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basing</a:t>
            </a:r>
            <a:r>
              <a:rPr lang="tr-TR" dirty="0" smtClean="0"/>
              <a:t> on data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relates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 size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learning</a:t>
            </a:r>
            <a:r>
              <a:rPr lang="tr-TR" dirty="0" smtClean="0"/>
              <a:t>. </a:t>
            </a:r>
          </a:p>
          <a:p>
            <a:pPr algn="just"/>
            <a:endParaRPr lang="tr-TR" dirty="0"/>
          </a:p>
          <a:p>
            <a:pPr marL="0" indent="0" algn="r">
              <a:buNone/>
            </a:pPr>
            <a:r>
              <a:rPr lang="tr-TR" sz="1200" dirty="0" err="1"/>
              <a:t>Stock&amp;Watson</a:t>
            </a:r>
            <a:r>
              <a:rPr lang="tr-TR" sz="1200" dirty="0"/>
              <a:t> (</a:t>
            </a:r>
            <a:r>
              <a:rPr lang="tr-TR" sz="1200" dirty="0" err="1"/>
              <a:t>Chapter</a:t>
            </a:r>
            <a:r>
              <a:rPr lang="tr-TR" sz="1200" dirty="0"/>
              <a:t> 1</a:t>
            </a:r>
            <a:r>
              <a:rPr lang="tr-TR" sz="1200" dirty="0" smtClean="0"/>
              <a:t>)</a:t>
            </a:r>
            <a:endParaRPr lang="tr-TR" sz="1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77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 Effects (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tr-TR" sz="3000" b="1" dirty="0"/>
              <a:t>N</a:t>
            </a:r>
            <a:r>
              <a:rPr lang="tr-TR" sz="3000" b="1" dirty="0" smtClean="0"/>
              <a:t>otion </a:t>
            </a:r>
            <a:r>
              <a:rPr lang="tr-TR" sz="3000" b="1" dirty="0"/>
              <a:t>of </a:t>
            </a:r>
            <a:r>
              <a:rPr lang="tr-TR" sz="3000" b="1" i="1" dirty="0" err="1"/>
              <a:t>C</a:t>
            </a:r>
            <a:r>
              <a:rPr lang="tr-TR" sz="3000" b="1" i="1" dirty="0" err="1" smtClean="0"/>
              <a:t>eteris</a:t>
            </a:r>
            <a:r>
              <a:rPr lang="tr-TR" sz="3000" b="1" i="1" dirty="0" smtClean="0"/>
              <a:t> </a:t>
            </a:r>
            <a:r>
              <a:rPr lang="tr-TR" sz="3000" b="1" i="1" dirty="0" err="1" smtClean="0"/>
              <a:t>Paribus</a:t>
            </a:r>
            <a:endParaRPr lang="tr-TR" sz="3000" b="1" i="1" dirty="0" smtClean="0"/>
          </a:p>
          <a:p>
            <a:pPr marL="0" indent="0" algn="ctr">
              <a:buNone/>
            </a:pPr>
            <a:endParaRPr lang="tr-TR" sz="1800" b="1" i="1" dirty="0"/>
          </a:p>
          <a:p>
            <a:pPr algn="just"/>
            <a:r>
              <a:rPr lang="en-US" sz="2400" dirty="0"/>
              <a:t>The notion of </a:t>
            </a:r>
            <a:r>
              <a:rPr lang="en-US" sz="2400" b="1" dirty="0"/>
              <a:t>ceteris paribus</a:t>
            </a:r>
            <a:r>
              <a:rPr lang="en-US" sz="2400" dirty="0"/>
              <a:t>—which means “other (relevant) factors being equal</a:t>
            </a:r>
            <a:r>
              <a:rPr lang="en-US" sz="2400" dirty="0" smtClean="0"/>
              <a:t>”—</a:t>
            </a:r>
            <a:r>
              <a:rPr lang="tr-TR" sz="2400" dirty="0" smtClean="0"/>
              <a:t> </a:t>
            </a:r>
            <a:r>
              <a:rPr lang="en-US" sz="2400" dirty="0" smtClean="0"/>
              <a:t>plays </a:t>
            </a:r>
            <a:r>
              <a:rPr lang="en-US" sz="2400" dirty="0"/>
              <a:t>an important role in causal analysis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/>
            <a:r>
              <a:rPr lang="tr-TR" sz="2400" dirty="0"/>
              <a:t>R</a:t>
            </a:r>
            <a:r>
              <a:rPr lang="en-US" sz="2400" dirty="0" err="1" smtClean="0"/>
              <a:t>emember</a:t>
            </a:r>
            <a:r>
              <a:rPr lang="en-US" sz="2400" dirty="0" smtClean="0"/>
              <a:t> </a:t>
            </a:r>
            <a:r>
              <a:rPr lang="en-US" sz="2400" dirty="0"/>
              <a:t>from introductory economics that most economic </a:t>
            </a:r>
            <a:r>
              <a:rPr lang="en-US" sz="2400" dirty="0" smtClean="0"/>
              <a:t>questions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ceteris paribus by nature. For </a:t>
            </a:r>
            <a:r>
              <a:rPr lang="en-US" sz="2400" dirty="0" smtClean="0"/>
              <a:t>example, </a:t>
            </a:r>
            <a:r>
              <a:rPr lang="en-US" sz="2400" dirty="0"/>
              <a:t>in analyzing consumer </a:t>
            </a:r>
            <a:r>
              <a:rPr lang="en-US" sz="2400" dirty="0" smtClean="0"/>
              <a:t>demand, the </a:t>
            </a:r>
            <a:r>
              <a:rPr lang="en-US" sz="2400" dirty="0"/>
              <a:t>effect of changing the price of a good on its quantity </a:t>
            </a:r>
            <a:r>
              <a:rPr lang="en-US" sz="2400" dirty="0" smtClean="0"/>
              <a:t>demanded</a:t>
            </a:r>
            <a:r>
              <a:rPr lang="tr-TR" sz="2400" dirty="0" smtClean="0"/>
              <a:t> is </a:t>
            </a:r>
            <a:r>
              <a:rPr lang="tr-TR" sz="2400" dirty="0" err="1" smtClean="0"/>
              <a:t>investigated</a:t>
            </a:r>
            <a:r>
              <a:rPr lang="tr-TR" sz="2400" dirty="0" smtClean="0"/>
              <a:t> </a:t>
            </a:r>
            <a:r>
              <a:rPr lang="en-US" sz="2400" dirty="0" smtClean="0"/>
              <a:t>while </a:t>
            </a:r>
            <a:r>
              <a:rPr lang="en-US" sz="2400" dirty="0"/>
              <a:t>holding all other </a:t>
            </a:r>
            <a:r>
              <a:rPr lang="en-US" sz="2400" dirty="0" smtClean="0"/>
              <a:t>factors</a:t>
            </a:r>
            <a:r>
              <a:rPr lang="tr-TR" sz="2400" dirty="0" smtClean="0"/>
              <a:t> </a:t>
            </a:r>
            <a:r>
              <a:rPr lang="en-US" sz="2400" dirty="0" smtClean="0"/>
              <a:t>such </a:t>
            </a:r>
            <a:r>
              <a:rPr lang="en-US" sz="2400" dirty="0"/>
              <a:t>as </a:t>
            </a:r>
            <a:r>
              <a:rPr lang="en-US" sz="2400" dirty="0" smtClean="0"/>
              <a:t>income, </a:t>
            </a:r>
            <a:r>
              <a:rPr lang="en-US" sz="2400" dirty="0"/>
              <a:t>prices of other </a:t>
            </a:r>
            <a:r>
              <a:rPr lang="en-US" sz="2400" dirty="0" smtClean="0"/>
              <a:t>goods, </a:t>
            </a:r>
            <a:r>
              <a:rPr lang="en-US" sz="2400" dirty="0"/>
              <a:t>and </a:t>
            </a:r>
            <a:r>
              <a:rPr lang="en-US" sz="2400" dirty="0" smtClean="0"/>
              <a:t>individual</a:t>
            </a:r>
            <a:r>
              <a:rPr lang="tr-TR" sz="2400" dirty="0" smtClean="0"/>
              <a:t> </a:t>
            </a:r>
            <a:r>
              <a:rPr lang="en-US" sz="2400" dirty="0" smtClean="0"/>
              <a:t>tastes</a:t>
            </a:r>
            <a:r>
              <a:rPr lang="tr-TR" sz="2400" dirty="0" smtClean="0"/>
              <a:t> </a:t>
            </a:r>
            <a:r>
              <a:rPr lang="en-US" sz="2400" dirty="0" smtClean="0"/>
              <a:t>fixed</a:t>
            </a:r>
            <a:r>
              <a:rPr lang="en-US" sz="2400" dirty="0"/>
              <a:t>. </a:t>
            </a:r>
            <a:endParaRPr lang="tr-TR" sz="2400" dirty="0" smtClean="0"/>
          </a:p>
          <a:p>
            <a:pPr algn="just"/>
            <a:r>
              <a:rPr lang="en-US" sz="2400" dirty="0" smtClean="0"/>
              <a:t>If </a:t>
            </a:r>
            <a:r>
              <a:rPr lang="en-US" sz="2400" dirty="0"/>
              <a:t>other factors are not held </a:t>
            </a:r>
            <a:r>
              <a:rPr lang="en-US" sz="2400" dirty="0" smtClean="0"/>
              <a:t>fixed, the </a:t>
            </a:r>
            <a:r>
              <a:rPr lang="en-US" sz="2400" dirty="0"/>
              <a:t>causal effect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price change on quantity </a:t>
            </a:r>
            <a:r>
              <a:rPr lang="en-US" sz="2400" dirty="0" smtClean="0"/>
              <a:t>demanded</a:t>
            </a:r>
            <a:r>
              <a:rPr lang="tr-TR" sz="2400" dirty="0" smtClean="0"/>
              <a:t> </a:t>
            </a:r>
            <a:r>
              <a:rPr lang="tr-TR" sz="2400" dirty="0" err="1" smtClean="0"/>
              <a:t>cannot</a:t>
            </a:r>
            <a:r>
              <a:rPr lang="tr-TR" sz="2400" dirty="0" smtClean="0"/>
              <a:t> be </a:t>
            </a:r>
            <a:r>
              <a:rPr lang="tr-TR" sz="2400" dirty="0" err="1" smtClean="0"/>
              <a:t>known</a:t>
            </a:r>
            <a:r>
              <a:rPr lang="en-US" sz="2400" dirty="0" smtClean="0"/>
              <a:t>.</a:t>
            </a:r>
            <a:endParaRPr lang="tr-TR" sz="2100" dirty="0" smtClean="0"/>
          </a:p>
          <a:p>
            <a:pPr marL="0" indent="0" algn="r">
              <a:buNone/>
            </a:pPr>
            <a:r>
              <a:rPr lang="en-US" sz="1300" dirty="0"/>
              <a:t>Woolridge (Chapter 1)</a:t>
            </a:r>
            <a:endParaRPr lang="tr-TR" sz="13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801267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 Effects (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r>
              <a:rPr lang="en-US" sz="3000" b="1" dirty="0"/>
              <a:t>Job Training and Worker </a:t>
            </a:r>
            <a:r>
              <a:rPr lang="en-US" sz="3000" b="1" dirty="0" smtClean="0"/>
              <a:t>Productivity</a:t>
            </a:r>
            <a:r>
              <a:rPr lang="tr-TR" sz="3000" b="1" dirty="0" smtClean="0"/>
              <a:t> Example Once Again</a:t>
            </a:r>
            <a:r>
              <a:rPr lang="en-GB" sz="3000" b="1" dirty="0" smtClean="0"/>
              <a:t> with the </a:t>
            </a:r>
            <a:r>
              <a:rPr lang="tr-TR" sz="3000" b="1" dirty="0" smtClean="0"/>
              <a:t>Notion </a:t>
            </a:r>
            <a:r>
              <a:rPr lang="tr-TR" sz="3000" b="1" dirty="0"/>
              <a:t>of </a:t>
            </a:r>
            <a:r>
              <a:rPr lang="tr-TR" sz="3000" b="1" i="1" dirty="0"/>
              <a:t>Ceteris Paribus</a:t>
            </a:r>
          </a:p>
          <a:p>
            <a:pPr marL="0" indent="0" algn="ctr">
              <a:buNone/>
            </a:pPr>
            <a:r>
              <a:rPr lang="en-GB" sz="2400" b="1" dirty="0" smtClean="0"/>
              <a:t> </a:t>
            </a:r>
            <a:endParaRPr lang="tr-TR" sz="1800" b="1" i="1" dirty="0" smtClean="0"/>
          </a:p>
          <a:p>
            <a:pPr algn="just"/>
            <a:r>
              <a:rPr lang="tr-TR" sz="2400" dirty="0"/>
              <a:t>In the job </a:t>
            </a:r>
            <a:r>
              <a:rPr lang="tr-TR" sz="2400" dirty="0" smtClean="0"/>
              <a:t>training</a:t>
            </a:r>
            <a:r>
              <a:rPr lang="tr-TR" sz="2400" dirty="0"/>
              <a:t> </a:t>
            </a:r>
            <a:r>
              <a:rPr lang="en-US" sz="2400" dirty="0" smtClean="0"/>
              <a:t>example</a:t>
            </a:r>
            <a:r>
              <a:rPr lang="tr-TR" sz="2400" dirty="0" smtClean="0"/>
              <a:t>, the </a:t>
            </a:r>
            <a:r>
              <a:rPr lang="en-US" sz="2400" dirty="0" smtClean="0"/>
              <a:t>interest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en-US" sz="2400" dirty="0"/>
              <a:t>in the effect of another week of </a:t>
            </a:r>
            <a:r>
              <a:rPr lang="en-US" sz="2400" dirty="0" smtClean="0"/>
              <a:t>job</a:t>
            </a:r>
            <a:r>
              <a:rPr lang="tr-TR" sz="2400" dirty="0" smtClean="0"/>
              <a:t> </a:t>
            </a:r>
            <a:r>
              <a:rPr lang="en-US" sz="2400" dirty="0"/>
              <a:t>training on </a:t>
            </a:r>
            <a:r>
              <a:rPr lang="en-US" sz="2400" dirty="0" smtClean="0"/>
              <a:t>wages, </a:t>
            </a:r>
            <a:r>
              <a:rPr lang="en-US" sz="2400" dirty="0"/>
              <a:t>with all other </a:t>
            </a:r>
            <a:r>
              <a:rPr lang="en-US" sz="2400" dirty="0" smtClean="0"/>
              <a:t>components</a:t>
            </a:r>
            <a:r>
              <a:rPr lang="tr-TR" sz="2400" dirty="0" smtClean="0"/>
              <a:t>, that is education and experience,</a:t>
            </a:r>
            <a:r>
              <a:rPr lang="en-US" sz="2400" dirty="0" smtClean="0"/>
              <a:t> </a:t>
            </a:r>
            <a:r>
              <a:rPr lang="en-US" sz="2400" dirty="0"/>
              <a:t>being </a:t>
            </a:r>
            <a:r>
              <a:rPr lang="en-US" sz="2400" dirty="0" smtClean="0"/>
              <a:t>equal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algn="just"/>
            <a:r>
              <a:rPr lang="en-US" sz="2400" dirty="0"/>
              <a:t>If </a:t>
            </a:r>
            <a:r>
              <a:rPr lang="en-US" sz="2400" dirty="0" smtClean="0"/>
              <a:t>all </a:t>
            </a:r>
            <a:r>
              <a:rPr lang="en-US" sz="2400" dirty="0"/>
              <a:t>other relevant factors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hold</a:t>
            </a:r>
            <a:r>
              <a:rPr lang="tr-TR" sz="2400" dirty="0" smtClean="0"/>
              <a:t> </a:t>
            </a:r>
            <a:r>
              <a:rPr lang="en-US" sz="2400" dirty="0" smtClean="0"/>
              <a:t>fixed </a:t>
            </a:r>
            <a:r>
              <a:rPr lang="en-US" sz="2400" dirty="0"/>
              <a:t>and then </a:t>
            </a:r>
            <a:r>
              <a:rPr lang="en-US" sz="2400" dirty="0" smtClean="0"/>
              <a:t>a link</a:t>
            </a:r>
            <a:r>
              <a:rPr lang="tr-TR" sz="2400" dirty="0" smtClean="0"/>
              <a:t> </a:t>
            </a:r>
            <a:r>
              <a:rPr lang="en-US" sz="2400" dirty="0" smtClean="0"/>
              <a:t>between </a:t>
            </a:r>
            <a:r>
              <a:rPr lang="en-US" sz="2400" dirty="0"/>
              <a:t>job training and </a:t>
            </a:r>
            <a:r>
              <a:rPr lang="en-US" sz="2400" dirty="0" smtClean="0"/>
              <a:t>wages</a:t>
            </a:r>
            <a:r>
              <a:rPr lang="tr-TR" sz="2400" dirty="0" smtClean="0"/>
              <a:t> can be found</a:t>
            </a:r>
            <a:r>
              <a:rPr lang="en-US" sz="2400" dirty="0" smtClean="0"/>
              <a:t>, </a:t>
            </a:r>
            <a:r>
              <a:rPr lang="tr-TR" sz="2400" dirty="0" smtClean="0"/>
              <a:t>a </a:t>
            </a:r>
            <a:r>
              <a:rPr lang="en-US" sz="2400" dirty="0" err="1" smtClean="0"/>
              <a:t>conclu</a:t>
            </a:r>
            <a:r>
              <a:rPr lang="tr-TR" sz="2400" dirty="0" err="1" smtClean="0"/>
              <a:t>sion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reached</a:t>
            </a:r>
            <a:r>
              <a:rPr lang="tr-TR" sz="2400" dirty="0" smtClean="0"/>
              <a:t> </a:t>
            </a:r>
            <a:r>
              <a:rPr lang="tr-TR" sz="2400" dirty="0" err="1" smtClean="0"/>
              <a:t>stating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en-US" sz="2400" dirty="0" smtClean="0"/>
              <a:t>job </a:t>
            </a:r>
            <a:r>
              <a:rPr lang="en-US" sz="2400" dirty="0"/>
              <a:t>training has a causal effect </a:t>
            </a:r>
            <a:r>
              <a:rPr lang="en-US" sz="2400" dirty="0" smtClean="0"/>
              <a:t>on</a:t>
            </a:r>
            <a:r>
              <a:rPr lang="tr-TR" sz="2400" dirty="0" smtClean="0"/>
              <a:t> </a:t>
            </a:r>
            <a:r>
              <a:rPr lang="tr-TR" sz="2400" dirty="0" err="1" smtClean="0"/>
              <a:t>worker</a:t>
            </a:r>
            <a:r>
              <a:rPr lang="tr-TR" sz="2400" dirty="0" smtClean="0"/>
              <a:t> </a:t>
            </a:r>
            <a:r>
              <a:rPr lang="tr-TR" sz="2400" dirty="0" err="1"/>
              <a:t>productivity</a:t>
            </a:r>
            <a:r>
              <a:rPr lang="tr-TR" sz="2400" dirty="0" smtClean="0"/>
              <a:t>.</a:t>
            </a:r>
          </a:p>
          <a:p>
            <a:endParaRPr lang="tr-TR" sz="1900" dirty="0" smtClean="0"/>
          </a:p>
          <a:p>
            <a:endParaRPr lang="tr-TR" sz="1900" dirty="0"/>
          </a:p>
          <a:p>
            <a:pPr marL="0" indent="0" algn="r">
              <a:buNone/>
            </a:pPr>
            <a:r>
              <a:rPr lang="en-US" sz="1200" dirty="0" smtClean="0"/>
              <a:t>Woolridge </a:t>
            </a:r>
            <a:r>
              <a:rPr lang="en-US" sz="1200" dirty="0"/>
              <a:t>(Chapter 1)</a:t>
            </a:r>
            <a:endParaRPr lang="tr-TR" sz="12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r">
              <a:buNone/>
            </a:pPr>
            <a:endParaRPr lang="tr-TR" sz="1700" dirty="0"/>
          </a:p>
          <a:p>
            <a:pPr marL="0" indent="0" algn="r">
              <a:buNone/>
            </a:pPr>
            <a:endParaRPr lang="tr-TR" sz="1700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597596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 Effects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algn="just"/>
                <a:r>
                  <a:rPr lang="en-GB" dirty="0"/>
                  <a:t>Consider the below econometric model:</a:t>
                </a:r>
              </a:p>
              <a:p>
                <a:pPr marL="0" indent="0" algn="ctr">
                  <a:buNone/>
                </a:pPr>
                <a:endParaRPr lang="en-GB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𝑃𝐶𝐸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𝑃𝐷𝐼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dirty="0"/>
                  <a:t> u</a:t>
                </a:r>
              </a:p>
              <a:p>
                <a:pPr marL="0" indent="0" algn="ctr">
                  <a:buNone/>
                </a:pPr>
                <a:endParaRPr lang="en-GB" dirty="0"/>
              </a:p>
              <a:p>
                <a:pPr marL="0" indent="0" algn="just">
                  <a:buNone/>
                </a:pPr>
                <a:r>
                  <a:rPr lang="en-GB" dirty="0"/>
                  <a:t>where PCE is per capita personal consumption expenditure and PDI is per capita personal disposable ( i.e. after-tax) income and u is the error term. </a:t>
                </a:r>
                <a:endParaRPr lang="en-GB" dirty="0" smtClean="0"/>
              </a:p>
              <a:p>
                <a:pPr marL="0" indent="0" algn="just">
                  <a:buNone/>
                </a:pPr>
                <a:endParaRPr lang="en-GB" dirty="0"/>
              </a:p>
              <a:p>
                <a:pPr algn="just"/>
                <a:r>
                  <a:rPr lang="en-GB" dirty="0" smtClean="0"/>
                  <a:t>Does this econometric relationship imply that PDI is the cause and PCE is the effect?</a:t>
                </a:r>
              </a:p>
              <a:p>
                <a:pPr algn="just"/>
                <a:endParaRPr lang="en-GB" dirty="0"/>
              </a:p>
              <a:p>
                <a:pPr marL="0" indent="0" algn="ctr">
                  <a:buNone/>
                </a:pPr>
                <a:r>
                  <a:rPr lang="en-GB" b="1" dirty="0" smtClean="0"/>
                  <a:t>No</a:t>
                </a:r>
              </a:p>
              <a:p>
                <a:pPr marL="0" indent="0" algn="just">
                  <a:buNone/>
                </a:pPr>
                <a:endParaRPr lang="en-GB" dirty="0"/>
              </a:p>
              <a:p>
                <a:pPr marL="0" indent="0" algn="r">
                  <a:buNone/>
                </a:pPr>
                <a:r>
                  <a:rPr lang="en-US" sz="1500" dirty="0"/>
                  <a:t>Gujarati</a:t>
                </a:r>
                <a:r>
                  <a:rPr lang="tr-TR" sz="1500" dirty="0"/>
                  <a:t>&amp;</a:t>
                </a:r>
                <a:r>
                  <a:rPr lang="en-US" sz="1500" dirty="0"/>
                  <a:t>Porter, </a:t>
                </a:r>
                <a:r>
                  <a:rPr lang="en-US" sz="1500" dirty="0" smtClean="0"/>
                  <a:t>2010 (Chapter 1) and </a:t>
                </a:r>
                <a:r>
                  <a:rPr lang="en-US" sz="1500" dirty="0"/>
                  <a:t>Gujarati, 2011 (Chapter 16)</a:t>
                </a:r>
                <a:endParaRPr lang="tr-TR" sz="1500" dirty="0"/>
              </a:p>
              <a:p>
                <a:pPr marL="0" indent="0" algn="r">
                  <a:buNone/>
                </a:pPr>
                <a:endParaRPr lang="en-GB" sz="12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54" t="-2801" r="-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19258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 Effects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“A statistical relationship … can never establish causal connection…”</a:t>
            </a:r>
          </a:p>
          <a:p>
            <a:pPr marL="0" indent="0" algn="r">
              <a:buNone/>
            </a:pPr>
            <a:r>
              <a:rPr lang="en-GB" sz="1200" dirty="0"/>
              <a:t>M.G Kendall &amp; A. Stuart, </a:t>
            </a:r>
            <a:r>
              <a:rPr lang="en-GB" sz="1200" i="1" dirty="0"/>
              <a:t>The Advanced Theory of Statistics </a:t>
            </a:r>
            <a:r>
              <a:rPr lang="en-GB" sz="1200" dirty="0"/>
              <a:t>(1961), pg. </a:t>
            </a:r>
            <a:r>
              <a:rPr lang="en-GB" sz="1200" dirty="0" smtClean="0"/>
              <a:t>279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If causality between the two exists, it must be justified on the basis of some economic theory.</a:t>
            </a:r>
          </a:p>
          <a:p>
            <a:pPr algn="just"/>
            <a:r>
              <a:rPr lang="en-GB" dirty="0" smtClean="0"/>
              <a:t>For example, the quantity demanded of a commodity is inversely dependent on its own price. Here microeconomic theory suggests that the price may be the causal force and quantity demanded the effect. </a:t>
            </a:r>
          </a:p>
          <a:p>
            <a:pPr marL="0" indent="0" algn="r">
              <a:buNone/>
            </a:pPr>
            <a:r>
              <a:rPr lang="en-US" sz="1200" dirty="0"/>
              <a:t>Gujarati</a:t>
            </a:r>
            <a:r>
              <a:rPr lang="tr-TR" sz="1200" dirty="0"/>
              <a:t>&amp;</a:t>
            </a:r>
            <a:r>
              <a:rPr lang="en-US" sz="1200" dirty="0"/>
              <a:t>Porter, 2010 (Chapter 1)</a:t>
            </a:r>
            <a:endParaRPr lang="en-GB" sz="1200" dirty="0" smtClean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31064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 Effects (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25000" lnSpcReduction="20000"/>
              </a:bodyPr>
              <a:lstStyle/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r>
                  <a:rPr lang="en-GB" sz="11200" b="1" dirty="0" smtClean="0"/>
                  <a:t>How to test Causality</a:t>
                </a:r>
                <a:endParaRPr lang="tr-TR" sz="11200" b="1" i="1" dirty="0"/>
              </a:p>
              <a:p>
                <a:pPr marL="0" indent="0" algn="ctr">
                  <a:buNone/>
                </a:pPr>
                <a:r>
                  <a:rPr lang="en-GB" sz="2400" b="1" dirty="0" smtClean="0"/>
                  <a:t> </a:t>
                </a:r>
              </a:p>
              <a:p>
                <a:pPr marL="0" indent="0" algn="just">
                  <a:buNone/>
                </a:pPr>
                <a:r>
                  <a:rPr lang="en-GB" sz="7600" dirty="0" smtClean="0"/>
                  <a:t>Consider the below econometric model:</a:t>
                </a:r>
              </a:p>
              <a:p>
                <a:pPr marL="0" indent="0" algn="ctr">
                  <a:buNone/>
                </a:pPr>
                <a:endParaRPr lang="en-GB" sz="760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sz="7600" b="0" i="1" smtClean="0">
                        <a:latin typeface="Cambria Math" panose="02040503050406030204" pitchFamily="18" charset="0"/>
                      </a:rPr>
                      <m:t>𝑃𝐶𝐸</m:t>
                    </m:r>
                    <m:r>
                      <a:rPr lang="en-GB" sz="7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7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7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7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7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7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7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7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7600" b="0" i="1" smtClean="0">
                        <a:latin typeface="Cambria Math" panose="02040503050406030204" pitchFamily="18" charset="0"/>
                      </a:rPr>
                      <m:t>𝑃𝐷𝐼</m:t>
                    </m:r>
                    <m:r>
                      <a:rPr lang="en-GB" sz="76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7600" dirty="0" smtClean="0"/>
                  <a:t> u</a:t>
                </a:r>
              </a:p>
              <a:p>
                <a:pPr marL="0" indent="0" algn="ctr">
                  <a:buNone/>
                </a:pPr>
                <a:endParaRPr lang="en-GB" sz="7600" dirty="0" smtClean="0"/>
              </a:p>
              <a:p>
                <a:pPr marL="0" indent="0" algn="just">
                  <a:buNone/>
                </a:pPr>
                <a:r>
                  <a:rPr lang="en-GB" sz="7600" dirty="0"/>
                  <a:t>where PCE is per capita personal consumption expenditure and PDI is per capita personal disposable ( i.e. after-tax) income and u is the error term. </a:t>
                </a:r>
              </a:p>
              <a:p>
                <a:pPr marL="0" indent="0" algn="just">
                  <a:buNone/>
                </a:pPr>
                <a:r>
                  <a:rPr lang="en-GB" sz="7600" dirty="0" smtClean="0"/>
                  <a:t>The question is:</a:t>
                </a:r>
                <a:endParaRPr lang="en-GB" sz="7600" dirty="0"/>
              </a:p>
              <a:p>
                <a:pPr marL="457200" lvl="1" indent="0" algn="just">
                  <a:buNone/>
                </a:pPr>
                <a:r>
                  <a:rPr lang="en-GB" sz="7600" dirty="0" smtClean="0"/>
                  <a:t>Does PCE cause PDI? </a:t>
                </a:r>
              </a:p>
              <a:p>
                <a:pPr marL="457200" lvl="1" indent="0">
                  <a:buNone/>
                </a:pPr>
                <a:r>
                  <a:rPr lang="en-GB" sz="7600" dirty="0"/>
                  <a:t>o</a:t>
                </a:r>
                <a:r>
                  <a:rPr lang="en-GB" sz="7600" dirty="0" smtClean="0"/>
                  <a:t>r</a:t>
                </a:r>
              </a:p>
              <a:p>
                <a:pPr marL="457200" lvl="1" indent="0">
                  <a:buNone/>
                </a:pPr>
                <a:r>
                  <a:rPr lang="en-GB" sz="7600" dirty="0" smtClean="0"/>
                  <a:t>Does PDI cause PCE?</a:t>
                </a:r>
                <a:endParaRPr lang="en-GB" sz="7600" dirty="0"/>
              </a:p>
              <a:p>
                <a:pPr marL="0" indent="0">
                  <a:buNone/>
                </a:pPr>
                <a:r>
                  <a:rPr lang="en-GB" sz="7600" dirty="0" smtClean="0"/>
                  <a:t>Apply </a:t>
                </a:r>
                <a:r>
                  <a:rPr lang="en-GB" sz="7600" b="1" dirty="0" smtClean="0"/>
                  <a:t>Granger Causality Test</a:t>
                </a:r>
                <a:r>
                  <a:rPr lang="en-GB" sz="7600" dirty="0" smtClean="0"/>
                  <a:t>. </a:t>
                </a:r>
              </a:p>
              <a:p>
                <a:pPr marL="0" indent="0" algn="r">
                  <a:buNone/>
                </a:pPr>
                <a:r>
                  <a:rPr lang="en-US" sz="4800" dirty="0"/>
                  <a:t>Gujarati, 2011 (Chapter 16)</a:t>
                </a:r>
                <a:endParaRPr lang="tr-TR" sz="4800" dirty="0"/>
              </a:p>
              <a:p>
                <a:pPr marL="0" indent="0" algn="r">
                  <a:buNone/>
                </a:pPr>
                <a:endParaRPr lang="en-GB" sz="8000" dirty="0"/>
              </a:p>
              <a:p>
                <a:pPr marL="0" indent="0" algn="just">
                  <a:buNone/>
                </a:pPr>
                <a:endParaRPr lang="en-GB" sz="1800" dirty="0" smtClean="0"/>
              </a:p>
              <a:p>
                <a:pPr marL="0" indent="0" algn="just">
                  <a:buNone/>
                </a:pPr>
                <a:endParaRPr lang="en-GB" sz="2600" dirty="0" smtClean="0"/>
              </a:p>
              <a:p>
                <a:pPr marL="0" indent="0" algn="just">
                  <a:buNone/>
                </a:pPr>
                <a:endParaRPr lang="tr-TR" sz="1800" dirty="0" smtClean="0"/>
              </a:p>
              <a:p>
                <a:pPr marL="0" indent="0">
                  <a:buNone/>
                </a:pPr>
                <a:endParaRPr lang="tr-TR" sz="1900" dirty="0" smtClean="0"/>
              </a:p>
              <a:p>
                <a:pPr marL="0" indent="0">
                  <a:buNone/>
                </a:pPr>
                <a:endParaRPr lang="tr-TR" sz="1900" dirty="0"/>
              </a:p>
              <a:p>
                <a:pPr marL="0" indent="0" algn="r">
                  <a:buNone/>
                </a:pPr>
                <a:r>
                  <a:rPr lang="en-US" sz="1200" dirty="0"/>
                  <a:t>Gujarati, 2011 (Chapter 16)</a:t>
                </a:r>
                <a:endParaRPr lang="tr-TR" sz="12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r">
                  <a:buNone/>
                </a:pPr>
                <a:endParaRPr lang="tr-TR" sz="1700" dirty="0"/>
              </a:p>
              <a:p>
                <a:pPr marL="0" indent="0" algn="r">
                  <a:buNone/>
                </a:pPr>
                <a:endParaRPr lang="tr-TR" sz="1700" dirty="0" smtClean="0"/>
              </a:p>
              <a:p>
                <a:pPr marL="0" indent="0" algn="ctr">
                  <a:buNone/>
                </a:pPr>
                <a:endParaRPr lang="tr-TR" b="1" dirty="0"/>
              </a:p>
              <a:p>
                <a:pPr marL="0" indent="0" algn="ctr">
                  <a:buNone/>
                </a:pPr>
                <a:endParaRPr lang="tr-TR" b="1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80" r="-522" b="-315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55591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Causality (7)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800" dirty="0" smtClean="0"/>
              <a:t>Kahneman and Tversky stated the below two statements and asked  to several people which one is </a:t>
            </a:r>
            <a:r>
              <a:rPr lang="tr-TR" sz="5800" i="1" dirty="0" smtClean="0">
                <a:solidFill>
                  <a:srgbClr val="FF0000"/>
                </a:solidFill>
              </a:rPr>
              <a:t>less</a:t>
            </a:r>
            <a:r>
              <a:rPr lang="tr-TR" sz="5800" dirty="0" smtClean="0"/>
              <a:t> </a:t>
            </a:r>
            <a:r>
              <a:rPr lang="tr-TR" sz="5800" dirty="0" smtClean="0">
                <a:solidFill>
                  <a:srgbClr val="FF0000"/>
                </a:solidFill>
              </a:rPr>
              <a:t>likely to occure</a:t>
            </a:r>
            <a:r>
              <a:rPr lang="tr-TR" sz="5800" dirty="0" smtClean="0"/>
              <a:t>. </a:t>
            </a:r>
          </a:p>
          <a:p>
            <a:pPr marL="0" indent="0" algn="r">
              <a:buNone/>
            </a:pPr>
            <a:r>
              <a:rPr lang="tr-TR" sz="1600" dirty="0" smtClean="0"/>
              <a:t>The Black Swan, Nassim Nicholas Talep, pg. 76 - 77</a:t>
            </a:r>
            <a:r>
              <a:rPr lang="tr-TR" sz="3200" dirty="0" smtClean="0"/>
              <a:t> </a:t>
            </a:r>
            <a:r>
              <a:rPr lang="tr-TR" sz="58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171201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Causality (8)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tr-TR" sz="3200" dirty="0" smtClean="0"/>
              <a:t>A massive flood somewhere in America in which more than a thousand people die.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3200" dirty="0" smtClean="0"/>
              <a:t>An earthquake in California, causing massive flooding, in which more than a thousand people die. </a:t>
            </a:r>
          </a:p>
          <a:p>
            <a:pPr marL="342900" indent="-342900" algn="just">
              <a:buFont typeface="+mj-lt"/>
              <a:buAutoNum type="arabicPeriod"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 smtClean="0"/>
              <a:t>Respondents stated that </a:t>
            </a:r>
            <a:r>
              <a:rPr lang="tr-TR" sz="3200" dirty="0" smtClean="0">
                <a:solidFill>
                  <a:srgbClr val="FF0000"/>
                </a:solidFill>
              </a:rPr>
              <a:t>the first event was less likely than the second</a:t>
            </a:r>
            <a:r>
              <a:rPr lang="tr-TR" sz="3200" dirty="0" smtClean="0"/>
              <a:t>. </a:t>
            </a:r>
          </a:p>
          <a:p>
            <a:pPr marL="0" indent="0" algn="r">
              <a:buNone/>
            </a:pPr>
            <a:r>
              <a:rPr lang="tr-TR" sz="1600" dirty="0" smtClean="0"/>
              <a:t>The Black Swan, Nassim Nicholas Talep, pg. 76 - 77</a:t>
            </a:r>
            <a:r>
              <a:rPr lang="tr-TR" sz="3200" dirty="0" smtClean="0"/>
              <a:t> </a:t>
            </a:r>
            <a:r>
              <a:rPr lang="tr-TR" sz="58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0524721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Causality (9)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 smtClean="0"/>
              <a:t>Consider the two questions: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000" dirty="0" smtClean="0"/>
              <a:t>How many cases of lung cancer are likely to take place in Türkiye?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000" dirty="0" smtClean="0"/>
              <a:t>Many cases of lung cancer are likely to take place </a:t>
            </a:r>
            <a:r>
              <a:rPr lang="tr-TR" sz="2000" dirty="0" smtClean="0">
                <a:solidFill>
                  <a:srgbClr val="FF0000"/>
                </a:solidFill>
              </a:rPr>
              <a:t>because</a:t>
            </a:r>
            <a:r>
              <a:rPr lang="tr-TR" sz="2000" dirty="0" smtClean="0"/>
              <a:t> of smoking. </a:t>
            </a:r>
            <a:r>
              <a:rPr lang="tr-TR" sz="2000" dirty="0"/>
              <a:t>How many cases of lung cancer are likely to take place in Türkiye?</a:t>
            </a:r>
            <a:r>
              <a:rPr lang="tr-TR" sz="2000" dirty="0" smtClean="0"/>
              <a:t> </a:t>
            </a:r>
          </a:p>
          <a:p>
            <a:pPr marL="342900" indent="-342900" algn="just">
              <a:buFont typeface="+mj-lt"/>
              <a:buAutoNum type="arabicPeriod"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It is more probable that the number given to the second question will be higher due to </a:t>
            </a:r>
            <a:r>
              <a:rPr lang="tr-TR" sz="2000" dirty="0" smtClean="0">
                <a:solidFill>
                  <a:srgbClr val="FF0000"/>
                </a:solidFill>
              </a:rPr>
              <a:t>because</a:t>
            </a:r>
            <a:r>
              <a:rPr lang="tr-TR" sz="2000" dirty="0" smtClean="0"/>
              <a:t>. </a:t>
            </a:r>
          </a:p>
          <a:p>
            <a:pPr marL="0" indent="0" algn="r">
              <a:buNone/>
            </a:pPr>
            <a:r>
              <a:rPr lang="tr-TR" sz="1600" dirty="0" smtClean="0"/>
              <a:t>The Black Swan, Nassim Nicholas Talep, pg. 76 - 77</a:t>
            </a:r>
            <a:r>
              <a:rPr lang="tr-TR" sz="3200" dirty="0" smtClean="0"/>
              <a:t> </a:t>
            </a:r>
            <a:r>
              <a:rPr lang="tr-TR" sz="58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9871758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Causality (10)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 smtClean="0"/>
              <a:t>From the example of E. M. Foster one can ask the question which of the below two statements are </a:t>
            </a:r>
            <a:r>
              <a:rPr lang="tr-TR" sz="2000" i="1" dirty="0" smtClean="0">
                <a:solidFill>
                  <a:srgbClr val="FF0000"/>
                </a:solidFill>
              </a:rPr>
              <a:t>more likely</a:t>
            </a:r>
            <a:r>
              <a:rPr lang="tr-TR" sz="2000" dirty="0" smtClean="0"/>
              <a:t>.</a:t>
            </a:r>
          </a:p>
          <a:p>
            <a:pPr marL="0" indent="0" algn="just">
              <a:buNone/>
            </a:pPr>
            <a:endParaRPr lang="tr-TR" sz="2000" dirty="0"/>
          </a:p>
          <a:p>
            <a:pPr marL="342900" indent="-342900" algn="just">
              <a:buFont typeface="+mj-lt"/>
              <a:buAutoNum type="arabicPeriod"/>
            </a:pPr>
            <a:r>
              <a:rPr lang="tr-TR" sz="2000" dirty="0" smtClean="0"/>
              <a:t>Joey seemed happily married. He killed his wife.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000" dirty="0" smtClean="0"/>
              <a:t>Joey seemed happily married. He killed his wife to get her inheritance. </a:t>
            </a:r>
          </a:p>
          <a:p>
            <a:pPr marL="342900" indent="-342900" algn="just">
              <a:buFont typeface="+mj-lt"/>
              <a:buAutoNum type="arabicPeriod"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Second statement seems more likely which is a pure mistake of logic since the first can accomadete more causes such as being mad or being cheated with someone.  </a:t>
            </a:r>
            <a:endParaRPr lang="tr-TR" sz="2000" dirty="0"/>
          </a:p>
          <a:p>
            <a:pPr marL="0" indent="0" algn="r">
              <a:buNone/>
            </a:pPr>
            <a:r>
              <a:rPr lang="tr-TR" sz="1600" dirty="0" smtClean="0"/>
              <a:t>The Black Swan, Nassim Nicholas Talep, pg. 76 - 77</a:t>
            </a:r>
            <a:r>
              <a:rPr lang="tr-TR" sz="3200" dirty="0" smtClean="0"/>
              <a:t> </a:t>
            </a:r>
            <a:r>
              <a:rPr lang="tr-TR" sz="58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0662051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6600" dirty="0" err="1" smtClean="0"/>
              <a:t>Experimental</a:t>
            </a:r>
            <a:r>
              <a:rPr lang="tr-TR" sz="6600" dirty="0" smtClean="0"/>
              <a:t> Data</a:t>
            </a:r>
          </a:p>
          <a:p>
            <a:endParaRPr lang="tr-TR" sz="6600" dirty="0" smtClean="0"/>
          </a:p>
          <a:p>
            <a:r>
              <a:rPr lang="tr-TR" sz="6600" dirty="0" err="1" smtClean="0"/>
              <a:t>Observational</a:t>
            </a:r>
            <a:r>
              <a:rPr lang="tr-TR" sz="6600" dirty="0" smtClean="0"/>
              <a:t> Data</a:t>
            </a:r>
          </a:p>
          <a:p>
            <a:endParaRPr lang="tr-TR" sz="6600" dirty="0" smtClean="0"/>
          </a:p>
          <a:p>
            <a:pPr marL="0" indent="0" algn="r">
              <a:buNone/>
            </a:pPr>
            <a:r>
              <a:rPr lang="tr-TR" sz="1800" dirty="0" err="1"/>
              <a:t>Stock&amp;Watson</a:t>
            </a:r>
            <a:r>
              <a:rPr lang="tr-TR" sz="1800" dirty="0"/>
              <a:t> (</a:t>
            </a:r>
            <a:r>
              <a:rPr lang="tr-TR" sz="1800" dirty="0" err="1"/>
              <a:t>Chapter</a:t>
            </a:r>
            <a:r>
              <a:rPr lang="tr-TR" sz="18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415127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b="1" u="sng" dirty="0" err="1"/>
              <a:t>Example</a:t>
            </a:r>
            <a:r>
              <a:rPr lang="tr-TR" b="1" u="sng" dirty="0"/>
              <a:t> </a:t>
            </a:r>
            <a:r>
              <a:rPr lang="tr-TR" b="1" u="sng" dirty="0" smtClean="0"/>
              <a:t>2</a:t>
            </a:r>
            <a:endParaRPr lang="tr-TR" b="1" u="sng" dirty="0"/>
          </a:p>
          <a:p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q</a:t>
            </a:r>
            <a:r>
              <a:rPr lang="tr-TR" dirty="0" err="1" smtClean="0"/>
              <a:t>uestion</a:t>
            </a:r>
            <a:r>
              <a:rPr lang="tr-TR" dirty="0" smtClean="0"/>
              <a:t> is ‘’Is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racial</a:t>
            </a:r>
            <a:r>
              <a:rPr lang="tr-TR" dirty="0" smtClean="0"/>
              <a:t> </a:t>
            </a:r>
            <a:r>
              <a:rPr lang="tr-TR" dirty="0" err="1" smtClean="0"/>
              <a:t>discrimination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market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home</a:t>
            </a:r>
            <a:r>
              <a:rPr lang="tr-TR" dirty="0" smtClean="0"/>
              <a:t> </a:t>
            </a:r>
            <a:r>
              <a:rPr lang="tr-TR" dirty="0" err="1" smtClean="0"/>
              <a:t>loans</a:t>
            </a:r>
            <a:r>
              <a:rPr lang="tr-TR" dirty="0" smtClean="0"/>
              <a:t>?’’ </a:t>
            </a:r>
          </a:p>
          <a:p>
            <a:pPr algn="just"/>
            <a:r>
              <a:rPr lang="tr-TR" dirty="0" err="1" smtClean="0"/>
              <a:t>Lending</a:t>
            </a:r>
            <a:r>
              <a:rPr lang="tr-TR" dirty="0" smtClean="0"/>
              <a:t> </a:t>
            </a:r>
            <a:r>
              <a:rPr lang="tr-TR" dirty="0" err="1" smtClean="0"/>
              <a:t>institutions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not </a:t>
            </a:r>
            <a:r>
              <a:rPr lang="tr-TR" dirty="0" err="1" smtClean="0"/>
              <a:t>take</a:t>
            </a:r>
            <a:r>
              <a:rPr lang="tr-TR" dirty="0" smtClean="0"/>
              <a:t> </a:t>
            </a:r>
            <a:r>
              <a:rPr lang="tr-TR" dirty="0" err="1" smtClean="0"/>
              <a:t>race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deciding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grant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deny</a:t>
            </a:r>
            <a:r>
              <a:rPr lang="tr-TR" dirty="0" smtClean="0"/>
              <a:t> a </a:t>
            </a:r>
            <a:r>
              <a:rPr lang="tr-TR" dirty="0" err="1" smtClean="0"/>
              <a:t>request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home</a:t>
            </a:r>
            <a:r>
              <a:rPr lang="tr-TR" dirty="0" smtClean="0"/>
              <a:t> </a:t>
            </a:r>
            <a:r>
              <a:rPr lang="tr-TR" dirty="0" err="1" smtClean="0"/>
              <a:t>loan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However, a research for US showes that 28% of black applicants are denied, while only 9% of white applicants are denied.</a:t>
            </a:r>
          </a:p>
          <a:p>
            <a:pPr algn="just"/>
            <a:r>
              <a:rPr lang="tr-TR" dirty="0" smtClean="0"/>
              <a:t>Data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examined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difference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probability</a:t>
            </a:r>
            <a:r>
              <a:rPr lang="tr-TR" dirty="0" smtClean="0"/>
              <a:t> of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denied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otherwise</a:t>
            </a:r>
            <a:r>
              <a:rPr lang="tr-TR" dirty="0" smtClean="0"/>
              <a:t> </a:t>
            </a:r>
            <a:r>
              <a:rPr lang="tr-TR" dirty="0" err="1" smtClean="0"/>
              <a:t>identical</a:t>
            </a:r>
            <a:r>
              <a:rPr lang="tr-TR" dirty="0" smtClean="0"/>
              <a:t> </a:t>
            </a:r>
            <a:r>
              <a:rPr lang="tr-TR" dirty="0" err="1" smtClean="0"/>
              <a:t>applicants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marL="0" indent="0" algn="r">
              <a:buNone/>
            </a:pPr>
            <a:r>
              <a:rPr lang="tr-TR" sz="1300" dirty="0" err="1"/>
              <a:t>Stock&amp;Watson</a:t>
            </a:r>
            <a:r>
              <a:rPr lang="tr-TR" sz="1300" dirty="0"/>
              <a:t> (</a:t>
            </a:r>
            <a:r>
              <a:rPr lang="tr-TR" sz="1300" dirty="0" err="1"/>
              <a:t>Chapter</a:t>
            </a:r>
            <a:r>
              <a:rPr lang="tr-TR" sz="1300" dirty="0"/>
              <a:t> 1)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952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r>
              <a:rPr lang="tr-TR" sz="11000" b="1" dirty="0" err="1" smtClean="0"/>
              <a:t>Experimental</a:t>
            </a:r>
            <a:r>
              <a:rPr lang="tr-TR" sz="11000" b="1" dirty="0" smtClean="0"/>
              <a:t> Data (1)</a:t>
            </a:r>
          </a:p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endParaRPr lang="tr-TR" sz="6600" dirty="0"/>
          </a:p>
          <a:p>
            <a:pPr algn="just"/>
            <a:r>
              <a:rPr lang="tr-TR" sz="9600" dirty="0" err="1" smtClean="0"/>
              <a:t>This</a:t>
            </a:r>
            <a:r>
              <a:rPr lang="tr-TR" sz="9600" dirty="0" smtClean="0"/>
              <a:t> data </a:t>
            </a:r>
            <a:r>
              <a:rPr lang="tr-TR" sz="9600" dirty="0" err="1" smtClean="0"/>
              <a:t>come</a:t>
            </a:r>
            <a:r>
              <a:rPr lang="tr-TR" sz="9600" dirty="0" smtClean="0"/>
              <a:t> </a:t>
            </a:r>
            <a:r>
              <a:rPr lang="tr-TR" sz="9600" dirty="0" err="1" smtClean="0"/>
              <a:t>from</a:t>
            </a:r>
            <a:r>
              <a:rPr lang="tr-TR" sz="9600" dirty="0" smtClean="0"/>
              <a:t> </a:t>
            </a:r>
            <a:r>
              <a:rPr lang="tr-TR" sz="9600" dirty="0" err="1" smtClean="0"/>
              <a:t>experiments</a:t>
            </a:r>
            <a:r>
              <a:rPr lang="tr-TR" sz="9600" dirty="0" smtClean="0"/>
              <a:t> </a:t>
            </a:r>
            <a:r>
              <a:rPr lang="tr-TR" sz="9600" dirty="0" err="1" smtClean="0"/>
              <a:t>designed</a:t>
            </a:r>
            <a:r>
              <a:rPr lang="tr-TR" sz="9600" dirty="0" smtClean="0"/>
              <a:t> </a:t>
            </a:r>
            <a:r>
              <a:rPr lang="tr-TR" sz="9600" dirty="0" err="1" smtClean="0"/>
              <a:t>to</a:t>
            </a:r>
            <a:r>
              <a:rPr lang="tr-TR" sz="9600" dirty="0" smtClean="0"/>
              <a:t> </a:t>
            </a:r>
            <a:r>
              <a:rPr lang="tr-TR" sz="9600" dirty="0" err="1" smtClean="0"/>
              <a:t>evaluate</a:t>
            </a:r>
            <a:r>
              <a:rPr lang="tr-TR" sz="9600" dirty="0" smtClean="0"/>
              <a:t> a </a:t>
            </a:r>
            <a:r>
              <a:rPr lang="tr-TR" sz="9600" dirty="0" err="1" smtClean="0"/>
              <a:t>treatment</a:t>
            </a:r>
            <a:r>
              <a:rPr lang="tr-TR" sz="9600" dirty="0" smtClean="0"/>
              <a:t> </a:t>
            </a:r>
            <a:r>
              <a:rPr lang="tr-TR" sz="9600" dirty="0" err="1" smtClean="0"/>
              <a:t>or</a:t>
            </a:r>
            <a:r>
              <a:rPr lang="tr-TR" sz="9600" dirty="0" smtClean="0"/>
              <a:t> </a:t>
            </a:r>
            <a:r>
              <a:rPr lang="tr-TR" sz="9600" dirty="0" err="1" smtClean="0"/>
              <a:t>policy</a:t>
            </a:r>
            <a:r>
              <a:rPr lang="tr-TR" sz="9600" dirty="0" smtClean="0"/>
              <a:t>. </a:t>
            </a:r>
          </a:p>
          <a:p>
            <a:pPr algn="just"/>
            <a:r>
              <a:rPr lang="tr-TR" sz="9600" dirty="0"/>
              <a:t>E</a:t>
            </a:r>
            <a:r>
              <a:rPr lang="en-US" sz="9600" dirty="0" err="1" smtClean="0"/>
              <a:t>xperimental</a:t>
            </a:r>
            <a:r>
              <a:rPr lang="en-US" sz="9600" dirty="0" smtClean="0"/>
              <a:t> data</a:t>
            </a:r>
            <a:r>
              <a:rPr lang="tr-TR" sz="9600" dirty="0" smtClean="0"/>
              <a:t> </a:t>
            </a:r>
            <a:r>
              <a:rPr lang="tr-TR" sz="9600" dirty="0" err="1" smtClean="0"/>
              <a:t>are</a:t>
            </a:r>
            <a:r>
              <a:rPr lang="tr-TR" sz="9600" dirty="0" smtClean="0"/>
              <a:t> </a:t>
            </a:r>
            <a:r>
              <a:rPr lang="tr-TR" sz="9600" dirty="0" err="1" smtClean="0"/>
              <a:t>mostly</a:t>
            </a:r>
            <a:r>
              <a:rPr lang="tr-TR" sz="9600" dirty="0" smtClean="0"/>
              <a:t> </a:t>
            </a:r>
            <a:r>
              <a:rPr lang="en-US" sz="9600" dirty="0" smtClean="0"/>
              <a:t>collected </a:t>
            </a:r>
            <a:r>
              <a:rPr lang="tr-TR" sz="9600" smtClean="0"/>
              <a:t>by </a:t>
            </a:r>
            <a:r>
              <a:rPr lang="en-US" sz="9600" smtClean="0"/>
              <a:t>natural </a:t>
            </a:r>
            <a:r>
              <a:rPr lang="en-US" sz="9600" dirty="0" smtClean="0"/>
              <a:t>sciences</a:t>
            </a:r>
            <a:r>
              <a:rPr lang="tr-TR" sz="9600" dirty="0" smtClean="0"/>
              <a:t>.</a:t>
            </a:r>
          </a:p>
          <a:p>
            <a:pPr algn="just"/>
            <a:r>
              <a:rPr lang="tr-TR" sz="9600" dirty="0"/>
              <a:t>T</a:t>
            </a:r>
            <a:r>
              <a:rPr lang="en-US" sz="9600" dirty="0" smtClean="0"/>
              <a:t>he </a:t>
            </a:r>
            <a:r>
              <a:rPr lang="en-US" sz="9600" dirty="0"/>
              <a:t>investigator may want </a:t>
            </a:r>
            <a:r>
              <a:rPr lang="en-US" sz="9600" dirty="0" smtClean="0"/>
              <a:t>to</a:t>
            </a:r>
            <a:r>
              <a:rPr lang="tr-TR" sz="9600" dirty="0" smtClean="0"/>
              <a:t> </a:t>
            </a:r>
            <a:r>
              <a:rPr lang="en-US" sz="9600" dirty="0" smtClean="0"/>
              <a:t>collect </a:t>
            </a:r>
            <a:r>
              <a:rPr lang="en-US" sz="9600" dirty="0"/>
              <a:t>data while holding certain factors constant in order to assess the impact of </a:t>
            </a:r>
            <a:r>
              <a:rPr lang="en-US" sz="9600" dirty="0" smtClean="0"/>
              <a:t>some</a:t>
            </a:r>
            <a:r>
              <a:rPr lang="tr-TR" sz="9600" dirty="0" smtClean="0"/>
              <a:t> </a:t>
            </a:r>
            <a:r>
              <a:rPr lang="en-US" sz="9600" dirty="0" smtClean="0"/>
              <a:t>factors </a:t>
            </a:r>
            <a:r>
              <a:rPr lang="en-US" sz="9600" dirty="0"/>
              <a:t>on a given phenomenon. </a:t>
            </a:r>
            <a:endParaRPr lang="tr-TR" sz="9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9600" dirty="0" err="1" smtClean="0"/>
              <a:t>Ex</a:t>
            </a:r>
            <a:r>
              <a:rPr lang="tr-TR" sz="9600" dirty="0" smtClean="0"/>
              <a:t>: </a:t>
            </a:r>
            <a:r>
              <a:rPr lang="tr-TR" sz="9600" dirty="0"/>
              <a:t>I</a:t>
            </a:r>
            <a:r>
              <a:rPr lang="en-US" sz="9600" dirty="0" smtClean="0"/>
              <a:t>n </a:t>
            </a:r>
            <a:r>
              <a:rPr lang="en-US" sz="9600" dirty="0"/>
              <a:t>assessing the impact of obesity on </a:t>
            </a:r>
            <a:r>
              <a:rPr lang="en-US" sz="9600" dirty="0" smtClean="0"/>
              <a:t>blood</a:t>
            </a:r>
            <a:r>
              <a:rPr lang="tr-TR" sz="9600" dirty="0" smtClean="0"/>
              <a:t> </a:t>
            </a:r>
            <a:r>
              <a:rPr lang="en-US" sz="9600" dirty="0" smtClean="0"/>
              <a:t>pressure, </a:t>
            </a:r>
            <a:r>
              <a:rPr lang="en-US" sz="9600" dirty="0"/>
              <a:t>the researcher would want to collect data while holding constant the </a:t>
            </a:r>
            <a:r>
              <a:rPr lang="en-US" sz="9600" dirty="0" smtClean="0"/>
              <a:t>eating,</a:t>
            </a:r>
            <a:r>
              <a:rPr lang="tr-TR" sz="9600" dirty="0" smtClean="0"/>
              <a:t> </a:t>
            </a:r>
            <a:r>
              <a:rPr lang="en-US" sz="9600" dirty="0" smtClean="0"/>
              <a:t>smoking, </a:t>
            </a:r>
            <a:r>
              <a:rPr lang="en-US" sz="9600" dirty="0"/>
              <a:t>and drinking habits of the people in order to minimize the influence of </a:t>
            </a:r>
            <a:r>
              <a:rPr lang="en-US" sz="9600" dirty="0" smtClean="0"/>
              <a:t>these</a:t>
            </a:r>
            <a:r>
              <a:rPr lang="tr-TR" sz="9600" dirty="0" smtClean="0"/>
              <a:t> </a:t>
            </a:r>
            <a:r>
              <a:rPr lang="tr-TR" sz="9600" dirty="0" err="1" smtClean="0"/>
              <a:t>variables</a:t>
            </a:r>
            <a:r>
              <a:rPr lang="tr-TR" sz="9600" dirty="0" smtClean="0"/>
              <a:t> </a:t>
            </a:r>
            <a:r>
              <a:rPr lang="tr-TR" sz="9600" dirty="0"/>
              <a:t>on </a:t>
            </a:r>
            <a:r>
              <a:rPr lang="tr-TR" sz="9600" dirty="0" err="1"/>
              <a:t>blood</a:t>
            </a:r>
            <a:r>
              <a:rPr lang="tr-TR" sz="9600" dirty="0"/>
              <a:t> </a:t>
            </a:r>
            <a:r>
              <a:rPr lang="tr-TR" sz="9600" dirty="0" err="1"/>
              <a:t>pressure</a:t>
            </a:r>
            <a:r>
              <a:rPr lang="tr-TR" sz="9600" dirty="0"/>
              <a:t>.</a:t>
            </a:r>
            <a:endParaRPr lang="tr-TR" sz="9600" dirty="0" smtClean="0"/>
          </a:p>
          <a:p>
            <a:pPr marL="0" indent="0">
              <a:buNone/>
            </a:pPr>
            <a:endParaRPr lang="tr-TR" sz="6600" dirty="0" smtClean="0"/>
          </a:p>
          <a:p>
            <a:pPr marL="0" indent="0" algn="r">
              <a:buNone/>
            </a:pPr>
            <a:r>
              <a:rPr lang="tr-TR" sz="7200" dirty="0"/>
              <a:t>Stock&amp;Watson (Chapter 1</a:t>
            </a:r>
            <a:r>
              <a:rPr lang="tr-TR" sz="7200" dirty="0" smtClean="0"/>
              <a:t>), </a:t>
            </a:r>
            <a:r>
              <a:rPr lang="en-US" sz="7200" dirty="0"/>
              <a:t>Gujarati</a:t>
            </a:r>
            <a:r>
              <a:rPr lang="tr-TR" sz="7200" dirty="0"/>
              <a:t>&amp;</a:t>
            </a:r>
            <a:r>
              <a:rPr lang="en-US" sz="7200" dirty="0"/>
              <a:t>Porter </a:t>
            </a:r>
            <a:r>
              <a:rPr lang="en-US" sz="7200" dirty="0" smtClean="0"/>
              <a:t>(</a:t>
            </a:r>
            <a:r>
              <a:rPr lang="tr-TR" sz="7200" dirty="0" err="1" smtClean="0"/>
              <a:t>Chapter</a:t>
            </a:r>
            <a:r>
              <a:rPr lang="tr-TR" sz="7200" dirty="0" smtClean="0"/>
              <a:t> 1)</a:t>
            </a:r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7801870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r>
              <a:rPr lang="tr-TR" sz="11000" b="1" dirty="0" err="1" smtClean="0"/>
              <a:t>Experimental</a:t>
            </a:r>
            <a:r>
              <a:rPr lang="tr-TR" sz="11000" b="1" dirty="0" smtClean="0"/>
              <a:t> Data (2)</a:t>
            </a:r>
          </a:p>
          <a:p>
            <a:pPr marL="0" indent="0" algn="just">
              <a:buNone/>
            </a:pPr>
            <a:endParaRPr lang="tr-TR" sz="6600" dirty="0"/>
          </a:p>
          <a:p>
            <a:pPr algn="just"/>
            <a:r>
              <a:rPr lang="tr-TR" sz="8600" dirty="0" smtClean="0"/>
              <a:t>An </a:t>
            </a:r>
            <a:r>
              <a:rPr lang="tr-TR" sz="8600" dirty="0" err="1" smtClean="0"/>
              <a:t>example</a:t>
            </a:r>
            <a:r>
              <a:rPr lang="tr-TR" sz="8600" dirty="0" smtClean="0"/>
              <a:t> is </a:t>
            </a:r>
            <a:r>
              <a:rPr lang="tr-TR" sz="8600" dirty="0" err="1" smtClean="0"/>
              <a:t>presented</a:t>
            </a:r>
            <a:r>
              <a:rPr lang="tr-TR" sz="8600" dirty="0" smtClean="0"/>
              <a:t> in </a:t>
            </a:r>
            <a:r>
              <a:rPr lang="tr-TR" sz="8600" dirty="0" err="1" smtClean="0"/>
              <a:t>Stock&amp;Watson</a:t>
            </a:r>
            <a:r>
              <a:rPr lang="tr-TR" sz="8600" dirty="0" smtClean="0"/>
              <a:t> </a:t>
            </a:r>
            <a:r>
              <a:rPr lang="tr-TR" sz="8600" dirty="0" err="1" smtClean="0"/>
              <a:t>Chapter</a:t>
            </a:r>
            <a:r>
              <a:rPr lang="tr-TR" sz="8600" dirty="0" smtClean="0"/>
              <a:t> 13.</a:t>
            </a:r>
          </a:p>
          <a:p>
            <a:pPr algn="just"/>
            <a:r>
              <a:rPr lang="tr-TR" sz="8600" dirty="0" err="1" smtClean="0"/>
              <a:t>The</a:t>
            </a:r>
            <a:r>
              <a:rPr lang="tr-TR" sz="8600" dirty="0" smtClean="0"/>
              <a:t> </a:t>
            </a:r>
            <a:r>
              <a:rPr lang="tr-TR" sz="8600" dirty="0" err="1" smtClean="0"/>
              <a:t>state</a:t>
            </a:r>
            <a:r>
              <a:rPr lang="tr-TR" sz="8600" dirty="0" smtClean="0"/>
              <a:t> of Tennessee </a:t>
            </a:r>
            <a:r>
              <a:rPr lang="tr-TR" sz="8600" dirty="0" err="1" smtClean="0"/>
              <a:t>financed</a:t>
            </a:r>
            <a:r>
              <a:rPr lang="tr-TR" sz="8600" dirty="0" smtClean="0"/>
              <a:t> a </a:t>
            </a:r>
            <a:r>
              <a:rPr lang="tr-TR" sz="8600" dirty="0" err="1" smtClean="0"/>
              <a:t>large</a:t>
            </a:r>
            <a:r>
              <a:rPr lang="tr-TR" sz="8600" dirty="0" smtClean="0"/>
              <a:t> </a:t>
            </a:r>
            <a:r>
              <a:rPr lang="tr-TR" sz="8600" dirty="0" err="1" smtClean="0"/>
              <a:t>randomized</a:t>
            </a:r>
            <a:r>
              <a:rPr lang="tr-TR" sz="8600" dirty="0" smtClean="0"/>
              <a:t> </a:t>
            </a:r>
            <a:r>
              <a:rPr lang="tr-TR" sz="8600" dirty="0" err="1" smtClean="0"/>
              <a:t>controllled</a:t>
            </a:r>
            <a:r>
              <a:rPr lang="tr-TR" sz="8600" dirty="0" smtClean="0"/>
              <a:t> </a:t>
            </a:r>
            <a:r>
              <a:rPr lang="tr-TR" sz="8600" dirty="0" err="1" smtClean="0"/>
              <a:t>experiment</a:t>
            </a:r>
            <a:r>
              <a:rPr lang="tr-TR" sz="8600" dirty="0" smtClean="0"/>
              <a:t> </a:t>
            </a:r>
            <a:r>
              <a:rPr lang="tr-TR" sz="8600" dirty="0" err="1" smtClean="0"/>
              <a:t>examining</a:t>
            </a:r>
            <a:r>
              <a:rPr lang="tr-TR" sz="8600" dirty="0" smtClean="0"/>
              <a:t> </a:t>
            </a:r>
            <a:r>
              <a:rPr lang="tr-TR" sz="8600" dirty="0" err="1" smtClean="0"/>
              <a:t>class</a:t>
            </a:r>
            <a:r>
              <a:rPr lang="tr-TR" sz="8600" dirty="0" smtClean="0"/>
              <a:t> size in </a:t>
            </a:r>
            <a:r>
              <a:rPr lang="tr-TR" sz="8600" dirty="0" err="1" smtClean="0"/>
              <a:t>the</a:t>
            </a:r>
            <a:r>
              <a:rPr lang="tr-TR" sz="8600" dirty="0" smtClean="0"/>
              <a:t> 1980s. </a:t>
            </a:r>
          </a:p>
          <a:p>
            <a:pPr algn="just"/>
            <a:r>
              <a:rPr lang="tr-TR" sz="8600" dirty="0" err="1" smtClean="0"/>
              <a:t>Thousands</a:t>
            </a:r>
            <a:r>
              <a:rPr lang="tr-TR" sz="8600" dirty="0" smtClean="0"/>
              <a:t> of </a:t>
            </a:r>
            <a:r>
              <a:rPr lang="tr-TR" sz="8600" dirty="0" err="1" smtClean="0"/>
              <a:t>students</a:t>
            </a:r>
            <a:r>
              <a:rPr lang="tr-TR" sz="8600" dirty="0" smtClean="0"/>
              <a:t> </a:t>
            </a:r>
            <a:r>
              <a:rPr lang="tr-TR" sz="8600" dirty="0" err="1" smtClean="0"/>
              <a:t>were</a:t>
            </a:r>
            <a:r>
              <a:rPr lang="tr-TR" sz="8600" dirty="0" smtClean="0"/>
              <a:t> </a:t>
            </a:r>
            <a:r>
              <a:rPr lang="tr-TR" sz="8600" dirty="0" err="1" smtClean="0"/>
              <a:t>randomly</a:t>
            </a:r>
            <a:r>
              <a:rPr lang="tr-TR" sz="8600" dirty="0" smtClean="0"/>
              <a:t> </a:t>
            </a:r>
            <a:r>
              <a:rPr lang="tr-TR" sz="8600" dirty="0" err="1" smtClean="0"/>
              <a:t>assigned</a:t>
            </a:r>
            <a:r>
              <a:rPr lang="tr-TR" sz="8600" dirty="0" smtClean="0"/>
              <a:t> </a:t>
            </a:r>
            <a:r>
              <a:rPr lang="tr-TR" sz="8600" dirty="0" err="1" smtClean="0"/>
              <a:t>to</a:t>
            </a:r>
            <a:r>
              <a:rPr lang="tr-TR" sz="8600" dirty="0" smtClean="0"/>
              <a:t> </a:t>
            </a:r>
            <a:r>
              <a:rPr lang="tr-TR" sz="8600" dirty="0" err="1" smtClean="0"/>
              <a:t>classes</a:t>
            </a:r>
            <a:r>
              <a:rPr lang="tr-TR" sz="8600" dirty="0" smtClean="0"/>
              <a:t> of </a:t>
            </a:r>
            <a:r>
              <a:rPr lang="tr-TR" sz="8600" dirty="0" err="1" smtClean="0"/>
              <a:t>different</a:t>
            </a:r>
            <a:r>
              <a:rPr lang="tr-TR" sz="8600" dirty="0" smtClean="0"/>
              <a:t> </a:t>
            </a:r>
            <a:r>
              <a:rPr lang="tr-TR" sz="8600" dirty="0" err="1" smtClean="0"/>
              <a:t>sizes</a:t>
            </a:r>
            <a:r>
              <a:rPr lang="tr-TR" sz="8600" dirty="0" smtClean="0"/>
              <a:t> </a:t>
            </a:r>
            <a:r>
              <a:rPr lang="tr-TR" sz="8600" dirty="0" err="1" smtClean="0"/>
              <a:t>for</a:t>
            </a:r>
            <a:r>
              <a:rPr lang="tr-TR" sz="8600" dirty="0" smtClean="0"/>
              <a:t> </a:t>
            </a:r>
            <a:r>
              <a:rPr lang="tr-TR" sz="8600" dirty="0" err="1" smtClean="0"/>
              <a:t>several</a:t>
            </a:r>
            <a:r>
              <a:rPr lang="tr-TR" sz="8600" dirty="0" smtClean="0"/>
              <a:t> </a:t>
            </a:r>
            <a:r>
              <a:rPr lang="tr-TR" sz="8600" dirty="0" err="1" smtClean="0"/>
              <a:t>years</a:t>
            </a:r>
            <a:r>
              <a:rPr lang="tr-TR" sz="8600" dirty="0" smtClean="0"/>
              <a:t> </a:t>
            </a:r>
            <a:r>
              <a:rPr lang="tr-TR" sz="8600" dirty="0" err="1" smtClean="0"/>
              <a:t>and</a:t>
            </a:r>
            <a:r>
              <a:rPr lang="tr-TR" sz="8600" dirty="0" smtClean="0"/>
              <a:t> </a:t>
            </a:r>
            <a:r>
              <a:rPr lang="tr-TR" sz="8600" dirty="0" err="1" smtClean="0"/>
              <a:t>were</a:t>
            </a:r>
            <a:r>
              <a:rPr lang="tr-TR" sz="8600" dirty="0" smtClean="0"/>
              <a:t> </a:t>
            </a:r>
            <a:r>
              <a:rPr lang="tr-TR" sz="8600" dirty="0" err="1" smtClean="0"/>
              <a:t>given</a:t>
            </a:r>
            <a:r>
              <a:rPr lang="tr-TR" sz="8600" dirty="0" smtClean="0"/>
              <a:t> </a:t>
            </a:r>
            <a:r>
              <a:rPr lang="tr-TR" sz="8600" dirty="0" err="1" smtClean="0"/>
              <a:t>annual</a:t>
            </a:r>
            <a:r>
              <a:rPr lang="tr-TR" sz="8600" dirty="0" smtClean="0"/>
              <a:t> </a:t>
            </a:r>
            <a:r>
              <a:rPr lang="tr-TR" sz="8600" dirty="0" err="1" smtClean="0"/>
              <a:t>standardized</a:t>
            </a:r>
            <a:r>
              <a:rPr lang="tr-TR" sz="8600" dirty="0" smtClean="0"/>
              <a:t> </a:t>
            </a:r>
            <a:r>
              <a:rPr lang="tr-TR" sz="8600" dirty="0" err="1" smtClean="0"/>
              <a:t>tests</a:t>
            </a:r>
            <a:r>
              <a:rPr lang="tr-TR" sz="8600" dirty="0" smtClean="0"/>
              <a:t>.  </a:t>
            </a:r>
          </a:p>
          <a:p>
            <a:pPr marL="0" indent="0">
              <a:buNone/>
            </a:pPr>
            <a:endParaRPr lang="tr-TR" sz="6600" dirty="0"/>
          </a:p>
          <a:p>
            <a:pPr marL="0" indent="0">
              <a:buNone/>
            </a:pPr>
            <a:endParaRPr lang="tr-TR" sz="6600" dirty="0" smtClean="0"/>
          </a:p>
          <a:p>
            <a:pPr marL="0" indent="0" algn="r">
              <a:buNone/>
            </a:pPr>
            <a:r>
              <a:rPr lang="tr-TR" sz="3800" dirty="0" err="1"/>
              <a:t>Stock&amp;Watson</a:t>
            </a:r>
            <a:r>
              <a:rPr lang="tr-TR" sz="3800" dirty="0"/>
              <a:t> (</a:t>
            </a:r>
            <a:r>
              <a:rPr lang="tr-TR" sz="3800" dirty="0" err="1"/>
              <a:t>Chapter</a:t>
            </a:r>
            <a:r>
              <a:rPr lang="tr-TR" sz="38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8411481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r>
              <a:rPr lang="tr-TR" sz="5800" b="1" dirty="0" err="1" smtClean="0"/>
              <a:t>Experimental</a:t>
            </a:r>
            <a:r>
              <a:rPr lang="tr-TR" sz="5800" b="1" dirty="0" smtClean="0"/>
              <a:t> Data (3)</a:t>
            </a:r>
          </a:p>
          <a:p>
            <a:pPr marL="0" indent="0" algn="just">
              <a:buNone/>
            </a:pPr>
            <a:endParaRPr lang="tr-TR" sz="6600" dirty="0"/>
          </a:p>
          <a:p>
            <a:pPr marL="0" indent="0" algn="just">
              <a:buNone/>
            </a:pPr>
            <a:r>
              <a:rPr lang="tr-TR" sz="6600" dirty="0" smtClean="0"/>
              <a:t>This experiment cost millions of dollars and required the ongoing cooperation of many administrators, parents, and teachers over several years. </a:t>
            </a:r>
          </a:p>
          <a:p>
            <a:pPr marL="0" indent="0" algn="r">
              <a:buNone/>
            </a:pPr>
            <a:r>
              <a:rPr lang="tr-TR" sz="2600" dirty="0" err="1"/>
              <a:t>Stock&amp;Watson</a:t>
            </a:r>
            <a:r>
              <a:rPr lang="tr-TR" sz="2600" dirty="0"/>
              <a:t> (</a:t>
            </a:r>
            <a:r>
              <a:rPr lang="tr-TR" sz="2600" dirty="0" err="1"/>
              <a:t>Chapter</a:t>
            </a:r>
            <a:r>
              <a:rPr lang="tr-TR" sz="26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499925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r>
              <a:rPr lang="tr-TR" sz="5800" b="1" dirty="0" err="1" smtClean="0"/>
              <a:t>Experimental</a:t>
            </a:r>
            <a:r>
              <a:rPr lang="tr-TR" sz="5800" b="1" dirty="0" smtClean="0"/>
              <a:t> Data (4)</a:t>
            </a:r>
          </a:p>
          <a:p>
            <a:pPr marL="0" indent="0" algn="ctr">
              <a:buNone/>
            </a:pPr>
            <a:r>
              <a:rPr lang="tr-TR" sz="6600" dirty="0" err="1" smtClean="0"/>
              <a:t>Marshmallow</a:t>
            </a:r>
            <a:r>
              <a:rPr lang="tr-TR" sz="6600" dirty="0" smtClean="0"/>
              <a:t> Test </a:t>
            </a:r>
          </a:p>
        </p:txBody>
      </p:sp>
    </p:spTree>
    <p:extLst>
      <p:ext uri="{BB962C8B-B14F-4D97-AF65-F5344CB8AC3E}">
        <p14:creationId xmlns:p14="http://schemas.microsoft.com/office/powerpoint/2010/main" val="24485415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r>
              <a:rPr lang="tr-TR" sz="5800" b="1" dirty="0" err="1" smtClean="0"/>
              <a:t>Observational</a:t>
            </a:r>
            <a:r>
              <a:rPr lang="tr-TR" sz="5800" b="1" dirty="0" smtClean="0"/>
              <a:t> Data (1)</a:t>
            </a:r>
          </a:p>
          <a:p>
            <a:pPr marL="0" indent="0" algn="ctr">
              <a:buNone/>
            </a:pPr>
            <a:endParaRPr lang="tr-TR" sz="5800" b="1" dirty="0" smtClean="0"/>
          </a:p>
          <a:p>
            <a:pPr algn="just"/>
            <a:r>
              <a:rPr lang="tr-TR" sz="6600" dirty="0" err="1" smtClean="0"/>
              <a:t>This</a:t>
            </a:r>
            <a:r>
              <a:rPr lang="tr-TR" sz="6600" dirty="0" smtClean="0"/>
              <a:t> is </a:t>
            </a:r>
            <a:r>
              <a:rPr lang="tr-TR" sz="6600" dirty="0" err="1" smtClean="0"/>
              <a:t>the</a:t>
            </a:r>
            <a:r>
              <a:rPr lang="tr-TR" sz="6600" dirty="0" smtClean="0"/>
              <a:t> data </a:t>
            </a:r>
            <a:r>
              <a:rPr lang="tr-TR" sz="6600" dirty="0" err="1" smtClean="0"/>
              <a:t>obtained</a:t>
            </a:r>
            <a:r>
              <a:rPr lang="tr-TR" sz="6600" dirty="0" smtClean="0"/>
              <a:t> </a:t>
            </a:r>
            <a:r>
              <a:rPr lang="tr-TR" sz="6600" dirty="0" err="1" smtClean="0"/>
              <a:t>by</a:t>
            </a:r>
            <a:r>
              <a:rPr lang="tr-TR" sz="6600" dirty="0" smtClean="0"/>
              <a:t> </a:t>
            </a:r>
            <a:r>
              <a:rPr lang="tr-TR" sz="6600" dirty="0" err="1" smtClean="0"/>
              <a:t>observing</a:t>
            </a:r>
            <a:r>
              <a:rPr lang="tr-TR" sz="6600" dirty="0" smtClean="0"/>
              <a:t> </a:t>
            </a:r>
            <a:r>
              <a:rPr lang="tr-TR" sz="6600" dirty="0" err="1" smtClean="0"/>
              <a:t>actual</a:t>
            </a:r>
            <a:r>
              <a:rPr lang="tr-TR" sz="6600" dirty="0" smtClean="0"/>
              <a:t> </a:t>
            </a:r>
            <a:r>
              <a:rPr lang="tr-TR" sz="6600" dirty="0" err="1" smtClean="0"/>
              <a:t>behavior</a:t>
            </a:r>
            <a:r>
              <a:rPr lang="tr-TR" sz="6600" dirty="0" smtClean="0"/>
              <a:t> </a:t>
            </a:r>
            <a:r>
              <a:rPr lang="tr-TR" sz="6600" dirty="0" err="1" smtClean="0"/>
              <a:t>outside</a:t>
            </a:r>
            <a:r>
              <a:rPr lang="tr-TR" sz="6600" dirty="0" smtClean="0"/>
              <a:t> an </a:t>
            </a:r>
            <a:r>
              <a:rPr lang="tr-TR" sz="6600" dirty="0" err="1" smtClean="0"/>
              <a:t>experimental</a:t>
            </a:r>
            <a:r>
              <a:rPr lang="tr-TR" sz="6600" dirty="0" smtClean="0"/>
              <a:t> </a:t>
            </a:r>
            <a:r>
              <a:rPr lang="tr-TR" sz="6600" dirty="0" err="1" smtClean="0"/>
              <a:t>setting</a:t>
            </a:r>
            <a:r>
              <a:rPr lang="tr-TR" sz="6600" dirty="0" smtClean="0"/>
              <a:t>.</a:t>
            </a:r>
          </a:p>
          <a:p>
            <a:pPr algn="just"/>
            <a:r>
              <a:rPr lang="tr-TR" sz="6600" dirty="0" err="1" smtClean="0"/>
              <a:t>Observational</a:t>
            </a:r>
            <a:r>
              <a:rPr lang="tr-TR" sz="6600" dirty="0" smtClean="0"/>
              <a:t> data </a:t>
            </a:r>
            <a:r>
              <a:rPr lang="tr-TR" sz="6600" dirty="0" err="1" smtClean="0"/>
              <a:t>are</a:t>
            </a:r>
            <a:r>
              <a:rPr lang="tr-TR" sz="6600" dirty="0" smtClean="0"/>
              <a:t> </a:t>
            </a:r>
            <a:r>
              <a:rPr lang="tr-TR" sz="6600" dirty="0" err="1" smtClean="0"/>
              <a:t>collected</a:t>
            </a:r>
            <a:r>
              <a:rPr lang="tr-TR" sz="6600" dirty="0" smtClean="0"/>
              <a:t> </a:t>
            </a:r>
            <a:r>
              <a:rPr lang="tr-TR" sz="6600" dirty="0" err="1" smtClean="0"/>
              <a:t>using</a:t>
            </a:r>
            <a:endParaRPr lang="tr-TR" sz="6600" dirty="0"/>
          </a:p>
          <a:p>
            <a:pPr algn="just"/>
            <a:endParaRPr lang="tr-TR" sz="6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6200" dirty="0" err="1"/>
              <a:t>s</a:t>
            </a:r>
            <a:r>
              <a:rPr lang="tr-TR" sz="6200" dirty="0" err="1" smtClean="0"/>
              <a:t>urveys</a:t>
            </a:r>
            <a:endParaRPr lang="tr-TR" sz="62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6200" dirty="0" err="1"/>
              <a:t>a</a:t>
            </a:r>
            <a:r>
              <a:rPr lang="tr-TR" sz="6200" dirty="0" err="1" smtClean="0"/>
              <a:t>dministrative</a:t>
            </a:r>
            <a:r>
              <a:rPr lang="tr-TR" sz="6200" dirty="0" smtClean="0"/>
              <a:t> </a:t>
            </a:r>
            <a:r>
              <a:rPr lang="tr-TR" sz="6200" dirty="0" err="1" smtClean="0"/>
              <a:t>records</a:t>
            </a:r>
            <a:r>
              <a:rPr lang="tr-TR" sz="6200" dirty="0" smtClean="0"/>
              <a:t> 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tr-TR" sz="6200" dirty="0" smtClean="0"/>
          </a:p>
          <a:p>
            <a:pPr lvl="2" algn="just">
              <a:buFont typeface="Wingdings" panose="05000000000000000000" pitchFamily="2" charset="2"/>
              <a:buChar char="v"/>
            </a:pPr>
            <a:r>
              <a:rPr lang="tr-TR" sz="5800" dirty="0" err="1"/>
              <a:t>g</a:t>
            </a:r>
            <a:r>
              <a:rPr lang="tr-TR" sz="5800" dirty="0" err="1" smtClean="0"/>
              <a:t>overnmental</a:t>
            </a:r>
            <a:r>
              <a:rPr lang="tr-TR" sz="5800" dirty="0" smtClean="0"/>
              <a:t> </a:t>
            </a:r>
            <a:r>
              <a:rPr lang="tr-TR" sz="5800" dirty="0" err="1" smtClean="0"/>
              <a:t>agencies</a:t>
            </a:r>
            <a:r>
              <a:rPr lang="tr-TR" sz="5800" dirty="0" smtClean="0"/>
              <a:t> (</a:t>
            </a:r>
            <a:r>
              <a:rPr lang="tr-TR" sz="5800" dirty="0" err="1" smtClean="0"/>
              <a:t>eg</a:t>
            </a:r>
            <a:r>
              <a:rPr lang="tr-TR" sz="5800" smtClean="0"/>
              <a:t>: TurkStat, </a:t>
            </a:r>
            <a:r>
              <a:rPr lang="tr-TR" sz="5800" dirty="0" smtClean="0"/>
              <a:t>TCMB) </a:t>
            </a:r>
          </a:p>
          <a:p>
            <a:pPr lvl="2" algn="just">
              <a:buFont typeface="Wingdings" panose="05000000000000000000" pitchFamily="2" charset="2"/>
              <a:buChar char="v"/>
            </a:pPr>
            <a:r>
              <a:rPr lang="tr-TR" sz="5800" dirty="0" err="1"/>
              <a:t>i</a:t>
            </a:r>
            <a:r>
              <a:rPr lang="tr-TR" sz="5800" dirty="0" err="1" smtClean="0"/>
              <a:t>nternational</a:t>
            </a:r>
            <a:r>
              <a:rPr lang="tr-TR" sz="5800" dirty="0" smtClean="0"/>
              <a:t> </a:t>
            </a:r>
            <a:r>
              <a:rPr lang="tr-TR" sz="5800" dirty="0" err="1" smtClean="0"/>
              <a:t>agencies</a:t>
            </a:r>
            <a:r>
              <a:rPr lang="tr-TR" sz="5800" dirty="0" smtClean="0"/>
              <a:t> (</a:t>
            </a:r>
            <a:r>
              <a:rPr lang="tr-TR" sz="5800" dirty="0" err="1" smtClean="0"/>
              <a:t>eg</a:t>
            </a:r>
            <a:r>
              <a:rPr lang="tr-TR" sz="5800" dirty="0" smtClean="0"/>
              <a:t>: World Bank)</a:t>
            </a:r>
          </a:p>
          <a:p>
            <a:pPr lvl="2" algn="just">
              <a:buFont typeface="Wingdings" panose="05000000000000000000" pitchFamily="2" charset="2"/>
              <a:buChar char="v"/>
            </a:pPr>
            <a:r>
              <a:rPr lang="tr-TR" sz="5800" dirty="0" err="1" smtClean="0"/>
              <a:t>private</a:t>
            </a:r>
            <a:r>
              <a:rPr lang="tr-TR" sz="5800" dirty="0" smtClean="0"/>
              <a:t> </a:t>
            </a:r>
            <a:r>
              <a:rPr lang="tr-TR" sz="5800" dirty="0" err="1" smtClean="0"/>
              <a:t>organizations</a:t>
            </a:r>
            <a:endParaRPr lang="tr-TR" sz="5800" dirty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tr-TR" sz="5500" dirty="0" err="1" smtClean="0"/>
              <a:t>Stock&amp;Watson</a:t>
            </a:r>
            <a:r>
              <a:rPr lang="tr-TR" sz="5500" dirty="0" smtClean="0"/>
              <a:t> </a:t>
            </a:r>
            <a:r>
              <a:rPr lang="tr-TR" sz="5500" dirty="0"/>
              <a:t>(</a:t>
            </a:r>
            <a:r>
              <a:rPr lang="tr-TR" sz="5500" dirty="0" err="1"/>
              <a:t>Chapter</a:t>
            </a:r>
            <a:r>
              <a:rPr lang="tr-TR" sz="55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9407693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marL="0" indent="0" algn="ctr">
              <a:buNone/>
            </a:pPr>
            <a:r>
              <a:rPr lang="tr-TR" sz="5800" b="1" dirty="0" err="1" smtClean="0"/>
              <a:t>Observational</a:t>
            </a:r>
            <a:r>
              <a:rPr lang="tr-TR" sz="5800" b="1" dirty="0" smtClean="0"/>
              <a:t> Data (2)</a:t>
            </a:r>
          </a:p>
          <a:p>
            <a:pPr marL="0" indent="0" algn="ctr">
              <a:buNone/>
            </a:pPr>
            <a:r>
              <a:rPr lang="tr-TR" sz="5800" b="1" dirty="0"/>
              <a:t> </a:t>
            </a:r>
            <a:endParaRPr lang="tr-TR" sz="5800" b="1" dirty="0" smtClean="0"/>
          </a:p>
          <a:p>
            <a:pPr marL="0" indent="0" algn="just">
              <a:buNone/>
            </a:pPr>
            <a:r>
              <a:rPr lang="tr-TR" sz="7200" dirty="0" err="1" smtClean="0"/>
              <a:t>Reasons</a:t>
            </a:r>
            <a:r>
              <a:rPr lang="tr-TR" sz="7200" dirty="0" smtClean="0"/>
              <a:t> </a:t>
            </a:r>
            <a:r>
              <a:rPr lang="tr-TR" sz="7200" dirty="0" err="1" smtClean="0"/>
              <a:t>for</a:t>
            </a:r>
            <a:r>
              <a:rPr lang="tr-TR" sz="7200" dirty="0" smtClean="0"/>
              <a:t> </a:t>
            </a:r>
            <a:r>
              <a:rPr lang="tr-TR" sz="7200" dirty="0" err="1" smtClean="0"/>
              <a:t>bad</a:t>
            </a:r>
            <a:r>
              <a:rPr lang="tr-TR" sz="7200" dirty="0" smtClean="0"/>
              <a:t> </a:t>
            </a:r>
            <a:r>
              <a:rPr lang="tr-TR" sz="7200" dirty="0" err="1" smtClean="0"/>
              <a:t>quality</a:t>
            </a:r>
            <a:r>
              <a:rPr lang="tr-TR" sz="7200" dirty="0" smtClean="0"/>
              <a:t> of data:</a:t>
            </a:r>
          </a:p>
          <a:p>
            <a:pPr marL="0" indent="0" algn="just">
              <a:buNone/>
            </a:pPr>
            <a:endParaRPr lang="tr-TR" sz="5800" b="1" dirty="0" smtClean="0"/>
          </a:p>
          <a:p>
            <a:r>
              <a:rPr lang="tr-TR" sz="7200" dirty="0"/>
              <a:t>T</a:t>
            </a:r>
            <a:r>
              <a:rPr lang="en-US" sz="7200" dirty="0" smtClean="0"/>
              <a:t>here </a:t>
            </a:r>
            <a:r>
              <a:rPr lang="en-US" sz="7200" dirty="0"/>
              <a:t>is </a:t>
            </a:r>
            <a:r>
              <a:rPr lang="en-US" sz="7200" dirty="0" smtClean="0"/>
              <a:t>the</a:t>
            </a:r>
            <a:r>
              <a:rPr lang="tr-TR" sz="7200" dirty="0" smtClean="0"/>
              <a:t> </a:t>
            </a:r>
            <a:r>
              <a:rPr lang="en-US" sz="7200" dirty="0" smtClean="0"/>
              <a:t>possibility </a:t>
            </a:r>
            <a:r>
              <a:rPr lang="en-US" sz="7200" dirty="0"/>
              <a:t>of observational </a:t>
            </a:r>
            <a:r>
              <a:rPr lang="en-US" sz="7200" dirty="0" smtClean="0"/>
              <a:t>errors</a:t>
            </a:r>
            <a:r>
              <a:rPr lang="tr-TR" sz="7200" dirty="0" smtClean="0"/>
              <a:t>.</a:t>
            </a:r>
          </a:p>
          <a:p>
            <a:r>
              <a:rPr lang="en-US" sz="7200" dirty="0"/>
              <a:t>In </a:t>
            </a:r>
            <a:r>
              <a:rPr lang="en-US" sz="7200"/>
              <a:t>questionnaire-type </a:t>
            </a:r>
            <a:r>
              <a:rPr lang="en-US" sz="7200" smtClean="0"/>
              <a:t>surveys, </a:t>
            </a:r>
            <a:r>
              <a:rPr lang="en-US" sz="7200" dirty="0"/>
              <a:t>the problem of nonresponse can be serious</a:t>
            </a:r>
            <a:r>
              <a:rPr lang="tr-TR" sz="7200" dirty="0"/>
              <a:t>.</a:t>
            </a:r>
          </a:p>
          <a:p>
            <a:r>
              <a:rPr lang="en-US" sz="7200" dirty="0"/>
              <a:t>The sampling methods used in obtaining the data may vary so widely that it is often difficult</a:t>
            </a:r>
            <a:r>
              <a:rPr lang="tr-TR" sz="7200" dirty="0"/>
              <a:t> </a:t>
            </a:r>
            <a:r>
              <a:rPr lang="en-US" sz="7200" dirty="0"/>
              <a:t>to compare the results obtained from the various samples.</a:t>
            </a:r>
            <a:r>
              <a:rPr lang="tr-TR" sz="7200" dirty="0"/>
              <a:t> </a:t>
            </a:r>
            <a:endParaRPr lang="tr-TR" sz="7200" dirty="0" smtClean="0"/>
          </a:p>
          <a:p>
            <a:r>
              <a:rPr lang="en-US" sz="7200" dirty="0" smtClean="0"/>
              <a:t>Economic </a:t>
            </a:r>
            <a:r>
              <a:rPr lang="en-US" sz="7200" dirty="0"/>
              <a:t>data are generally available at a highly aggregate level. </a:t>
            </a:r>
            <a:r>
              <a:rPr lang="en-US" sz="7200"/>
              <a:t>For </a:t>
            </a:r>
            <a:r>
              <a:rPr lang="en-US" sz="7200" smtClean="0"/>
              <a:t>example, </a:t>
            </a:r>
            <a:r>
              <a:rPr lang="en-US" sz="7200" dirty="0"/>
              <a:t>most</a:t>
            </a:r>
            <a:r>
              <a:rPr lang="tr-TR" sz="7200" dirty="0"/>
              <a:t> </a:t>
            </a:r>
            <a:r>
              <a:rPr lang="en-US" sz="7200" dirty="0" err="1"/>
              <a:t>macrodata</a:t>
            </a:r>
            <a:r>
              <a:rPr lang="en-US" sz="7200" dirty="0"/>
              <a:t> (</a:t>
            </a:r>
            <a:r>
              <a:rPr lang="en-US" sz="7200"/>
              <a:t>e.g</a:t>
            </a:r>
            <a:r>
              <a:rPr lang="en-US" sz="7200" smtClean="0"/>
              <a:t>., GNP, employment, inflation, </a:t>
            </a:r>
            <a:r>
              <a:rPr lang="en-US" sz="7200" dirty="0"/>
              <a:t>unemployment) are available for the economy</a:t>
            </a:r>
            <a:r>
              <a:rPr lang="tr-TR" sz="7200" dirty="0"/>
              <a:t> </a:t>
            </a:r>
            <a:r>
              <a:rPr lang="en-US" sz="7200" dirty="0"/>
              <a:t>as a whole or at the most for some broad geographical regions. Such highly aggregated</a:t>
            </a:r>
            <a:r>
              <a:rPr lang="tr-TR" sz="7200" dirty="0"/>
              <a:t> </a:t>
            </a:r>
            <a:r>
              <a:rPr lang="en-US" sz="7200" dirty="0"/>
              <a:t>data may not tell us much about the individuals or </a:t>
            </a:r>
            <a:r>
              <a:rPr lang="en-US" sz="7200" dirty="0" err="1"/>
              <a:t>microunits</a:t>
            </a:r>
            <a:r>
              <a:rPr lang="en-US" sz="7200" dirty="0"/>
              <a:t> that may be the</a:t>
            </a:r>
            <a:r>
              <a:rPr lang="tr-TR" sz="7200" dirty="0"/>
              <a:t> </a:t>
            </a:r>
            <a:r>
              <a:rPr lang="tr-TR" sz="7200" dirty="0" err="1"/>
              <a:t>ultimate</a:t>
            </a:r>
            <a:r>
              <a:rPr lang="tr-TR" sz="7200" dirty="0"/>
              <a:t> </a:t>
            </a:r>
            <a:r>
              <a:rPr lang="tr-TR" sz="7200" dirty="0" err="1"/>
              <a:t>object</a:t>
            </a:r>
            <a:r>
              <a:rPr lang="tr-TR" sz="7200" dirty="0"/>
              <a:t> of </a:t>
            </a:r>
            <a:r>
              <a:rPr lang="tr-TR" sz="7200" dirty="0" err="1"/>
              <a:t>study</a:t>
            </a:r>
            <a:r>
              <a:rPr lang="tr-TR" sz="7200" dirty="0"/>
              <a:t>.</a:t>
            </a:r>
          </a:p>
          <a:p>
            <a:pPr marL="0" indent="0" algn="ctr">
              <a:buNone/>
            </a:pPr>
            <a:endParaRPr lang="tr-TR" sz="7200" b="1" dirty="0" smtClean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en-US" sz="5500" dirty="0"/>
              <a:t>Gujarati</a:t>
            </a:r>
            <a:r>
              <a:rPr lang="tr-TR" sz="5500" dirty="0"/>
              <a:t>&amp;</a:t>
            </a:r>
            <a:r>
              <a:rPr lang="en-US" sz="5500" dirty="0"/>
              <a:t>Porter (</a:t>
            </a:r>
            <a:r>
              <a:rPr lang="tr-TR" sz="5500" dirty="0" err="1"/>
              <a:t>Chapter</a:t>
            </a:r>
            <a:r>
              <a:rPr lang="tr-TR" sz="55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27558463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tr-TR" sz="6600" dirty="0" smtClean="0"/>
          </a:p>
          <a:p>
            <a:pPr algn="just"/>
            <a:r>
              <a:rPr lang="tr-TR" sz="7200" dirty="0" smtClean="0"/>
              <a:t>Cross-</a:t>
            </a:r>
            <a:r>
              <a:rPr lang="tr-TR" sz="7200" dirty="0" err="1" smtClean="0"/>
              <a:t>Sectional</a:t>
            </a:r>
            <a:r>
              <a:rPr lang="tr-TR" sz="7200" dirty="0" smtClean="0"/>
              <a:t> Data</a:t>
            </a:r>
          </a:p>
          <a:p>
            <a:pPr algn="just"/>
            <a:r>
              <a:rPr lang="tr-TR" sz="7200" dirty="0" smtClean="0"/>
              <a:t>Time Series Data</a:t>
            </a:r>
          </a:p>
          <a:p>
            <a:pPr algn="just"/>
            <a:r>
              <a:rPr lang="tr-TR" sz="7200" dirty="0" smtClean="0"/>
              <a:t>Panel Data</a:t>
            </a:r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tr-TR" sz="2100" dirty="0" err="1" smtClean="0"/>
              <a:t>Stock&amp;Watson</a:t>
            </a:r>
            <a:r>
              <a:rPr lang="en-US" sz="2100" dirty="0" smtClean="0"/>
              <a:t>(</a:t>
            </a:r>
            <a:r>
              <a:rPr lang="tr-TR" sz="2100" dirty="0" err="1"/>
              <a:t>Chapter</a:t>
            </a:r>
            <a:r>
              <a:rPr lang="tr-TR" sz="21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4093536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Cross-</a:t>
            </a:r>
            <a:r>
              <a:rPr lang="tr-TR" sz="7200" b="1" dirty="0" err="1" smtClean="0"/>
              <a:t>Sectional</a:t>
            </a:r>
            <a:r>
              <a:rPr lang="tr-TR" sz="7200" b="1" dirty="0" smtClean="0"/>
              <a:t> Data (1)</a:t>
            </a:r>
          </a:p>
          <a:p>
            <a:pPr marL="0" indent="0" algn="ctr">
              <a:buNone/>
            </a:pPr>
            <a:endParaRPr lang="tr-TR" sz="7200" dirty="0"/>
          </a:p>
          <a:p>
            <a:pPr marL="0" indent="0" algn="just">
              <a:buNone/>
            </a:pPr>
            <a:r>
              <a:rPr lang="tr-TR" sz="7200" dirty="0" smtClean="0"/>
              <a:t>Data on </a:t>
            </a:r>
            <a:r>
              <a:rPr lang="tr-TR" sz="7200" dirty="0" err="1" smtClean="0"/>
              <a:t>different</a:t>
            </a:r>
            <a:r>
              <a:rPr lang="tr-TR" sz="7200" dirty="0" smtClean="0"/>
              <a:t> </a:t>
            </a:r>
            <a:r>
              <a:rPr lang="tr-TR" sz="7200" dirty="0" err="1" smtClean="0"/>
              <a:t>entities</a:t>
            </a:r>
            <a:r>
              <a:rPr lang="tr-TR" sz="7200" dirty="0" smtClean="0"/>
              <a:t> </a:t>
            </a:r>
            <a:r>
              <a:rPr lang="tr-TR" sz="7200" smtClean="0"/>
              <a:t>– individuals, workers, consumers, firms, </a:t>
            </a:r>
            <a:r>
              <a:rPr lang="tr-TR" sz="7200" err="1"/>
              <a:t>g</a:t>
            </a:r>
            <a:r>
              <a:rPr lang="tr-TR" sz="7200" err="1" smtClean="0"/>
              <a:t>overnmental</a:t>
            </a:r>
            <a:r>
              <a:rPr lang="tr-TR" sz="7200" smtClean="0"/>
              <a:t> units, households, cities, states, </a:t>
            </a:r>
            <a:r>
              <a:rPr lang="tr-TR" sz="7200" dirty="0" err="1" smtClean="0"/>
              <a:t>countries</a:t>
            </a:r>
            <a:r>
              <a:rPr lang="tr-TR" sz="7200" dirty="0" smtClean="0"/>
              <a:t> </a:t>
            </a:r>
            <a:r>
              <a:rPr lang="tr-TR" sz="7200" dirty="0" err="1" smtClean="0"/>
              <a:t>and</a:t>
            </a:r>
            <a:r>
              <a:rPr lang="tr-TR" sz="7200" dirty="0" smtClean="0"/>
              <a:t> </a:t>
            </a:r>
            <a:r>
              <a:rPr lang="tr-TR" sz="7200" dirty="0" err="1" smtClean="0"/>
              <a:t>so</a:t>
            </a:r>
            <a:r>
              <a:rPr lang="tr-TR" sz="7200" dirty="0" smtClean="0"/>
              <a:t> </a:t>
            </a:r>
            <a:r>
              <a:rPr lang="tr-TR" sz="7200" dirty="0" err="1" smtClean="0"/>
              <a:t>forth</a:t>
            </a:r>
            <a:r>
              <a:rPr lang="tr-TR" sz="7200" dirty="0" smtClean="0"/>
              <a:t> – </a:t>
            </a:r>
            <a:r>
              <a:rPr lang="tr-TR" sz="7200" dirty="0" err="1" smtClean="0"/>
              <a:t>for</a:t>
            </a:r>
            <a:r>
              <a:rPr lang="tr-TR" sz="7200" dirty="0" smtClean="0"/>
              <a:t> a </a:t>
            </a:r>
            <a:r>
              <a:rPr lang="tr-TR" sz="7200" dirty="0" err="1" smtClean="0"/>
              <a:t>single</a:t>
            </a:r>
            <a:r>
              <a:rPr lang="tr-TR" sz="7200" dirty="0" smtClean="0"/>
              <a:t> time </a:t>
            </a:r>
            <a:r>
              <a:rPr lang="tr-TR" sz="7200" dirty="0" err="1" smtClean="0"/>
              <a:t>period</a:t>
            </a:r>
            <a:r>
              <a:rPr lang="tr-TR" sz="7200" dirty="0" smtClean="0"/>
              <a:t> </a:t>
            </a:r>
            <a:r>
              <a:rPr lang="tr-TR" sz="7200" dirty="0" err="1" smtClean="0"/>
              <a:t>are</a:t>
            </a:r>
            <a:r>
              <a:rPr lang="tr-TR" sz="7200" dirty="0" smtClean="0"/>
              <a:t> </a:t>
            </a:r>
            <a:r>
              <a:rPr lang="tr-TR" sz="7200" dirty="0" err="1" smtClean="0"/>
              <a:t>called</a:t>
            </a:r>
            <a:r>
              <a:rPr lang="tr-TR" sz="7200" dirty="0" smtClean="0"/>
              <a:t> </a:t>
            </a:r>
            <a:r>
              <a:rPr lang="tr-TR" sz="7200" b="1" dirty="0" err="1" smtClean="0"/>
              <a:t>cross-sectional</a:t>
            </a:r>
            <a:r>
              <a:rPr lang="tr-TR" sz="7200" b="1" dirty="0" smtClean="0"/>
              <a:t> data</a:t>
            </a:r>
            <a:r>
              <a:rPr lang="tr-TR" sz="7200" dirty="0" smtClean="0"/>
              <a:t>.</a:t>
            </a:r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tr-TR" sz="2600" dirty="0" err="1" smtClean="0"/>
              <a:t>Stock&amp;Watson</a:t>
            </a:r>
            <a:r>
              <a:rPr lang="en-US" sz="2600" dirty="0" smtClean="0"/>
              <a:t>(</a:t>
            </a:r>
            <a:r>
              <a:rPr lang="tr-TR" sz="2600" dirty="0" err="1"/>
              <a:t>Chapter</a:t>
            </a:r>
            <a:r>
              <a:rPr lang="tr-TR" sz="2600" dirty="0"/>
              <a:t> </a:t>
            </a:r>
            <a:r>
              <a:rPr lang="tr-TR" sz="2600"/>
              <a:t>1</a:t>
            </a:r>
            <a:r>
              <a:rPr lang="tr-TR" sz="2600" smtClean="0"/>
              <a:t>), </a:t>
            </a:r>
            <a:r>
              <a:rPr lang="en-US" sz="2500" dirty="0"/>
              <a:t>Woolridge (Chapter 1)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17408647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Cross-</a:t>
            </a:r>
            <a:r>
              <a:rPr lang="tr-TR" sz="7200" b="1" dirty="0" err="1" smtClean="0"/>
              <a:t>Sectional</a:t>
            </a:r>
            <a:r>
              <a:rPr lang="tr-TR" sz="7200" b="1" dirty="0" smtClean="0"/>
              <a:t> Data (2)</a:t>
            </a:r>
          </a:p>
          <a:p>
            <a:pPr marL="0" indent="0" algn="ctr">
              <a:buNone/>
            </a:pPr>
            <a:endParaRPr lang="tr-TR" sz="7200" b="1" dirty="0" smtClean="0"/>
          </a:p>
          <a:p>
            <a:pPr algn="just"/>
            <a:r>
              <a:rPr lang="en-US" sz="7200" dirty="0"/>
              <a:t>An important feature of cross-sectional data is that we can often assume that they </a:t>
            </a:r>
            <a:r>
              <a:rPr lang="en-US" sz="7200" dirty="0" smtClean="0"/>
              <a:t>have</a:t>
            </a:r>
            <a:r>
              <a:rPr lang="tr-TR" sz="7200" dirty="0" smtClean="0"/>
              <a:t> </a:t>
            </a:r>
            <a:r>
              <a:rPr lang="en-US" sz="7200" dirty="0" smtClean="0"/>
              <a:t>been </a:t>
            </a:r>
            <a:r>
              <a:rPr lang="en-US" sz="7200" dirty="0"/>
              <a:t>obtained by </a:t>
            </a:r>
            <a:r>
              <a:rPr lang="en-US" sz="7200" b="1" dirty="0"/>
              <a:t>random sampling </a:t>
            </a:r>
            <a:r>
              <a:rPr lang="en-US" sz="7200" dirty="0"/>
              <a:t>from the underlying population. </a:t>
            </a:r>
            <a:endParaRPr lang="tr-TR" sz="7200" dirty="0" smtClean="0"/>
          </a:p>
          <a:p>
            <a:pPr algn="just"/>
            <a:r>
              <a:rPr lang="en-US" sz="7200" smtClean="0"/>
              <a:t>For example, </a:t>
            </a:r>
            <a:r>
              <a:rPr lang="en-US" sz="7200" dirty="0"/>
              <a:t>if </a:t>
            </a:r>
            <a:r>
              <a:rPr lang="en-US" sz="7200" dirty="0" smtClean="0"/>
              <a:t>we</a:t>
            </a:r>
            <a:r>
              <a:rPr lang="tr-TR" sz="7200" dirty="0" smtClean="0"/>
              <a:t> </a:t>
            </a:r>
            <a:r>
              <a:rPr lang="en-US" sz="7200" dirty="0" smtClean="0"/>
              <a:t>obtain </a:t>
            </a:r>
            <a:r>
              <a:rPr lang="en-US" sz="7200" dirty="0"/>
              <a:t>information </a:t>
            </a:r>
            <a:r>
              <a:rPr lang="en-US" sz="7200"/>
              <a:t>on </a:t>
            </a:r>
            <a:r>
              <a:rPr lang="en-US" sz="7200" smtClean="0"/>
              <a:t>wages, education, experience, </a:t>
            </a:r>
            <a:r>
              <a:rPr lang="en-US" sz="7200" dirty="0"/>
              <a:t>and other characteristics by </a:t>
            </a:r>
            <a:r>
              <a:rPr lang="en-US" sz="7200" dirty="0" smtClean="0"/>
              <a:t>randomly</a:t>
            </a:r>
            <a:r>
              <a:rPr lang="tr-TR" sz="7200" dirty="0" smtClean="0"/>
              <a:t> </a:t>
            </a:r>
            <a:r>
              <a:rPr lang="en-US" sz="7200" dirty="0" smtClean="0"/>
              <a:t>drawing </a:t>
            </a:r>
            <a:r>
              <a:rPr lang="en-US" sz="7200" dirty="0"/>
              <a:t>500 people from the </a:t>
            </a:r>
            <a:r>
              <a:rPr lang="en-US" sz="7200"/>
              <a:t>working </a:t>
            </a:r>
            <a:r>
              <a:rPr lang="en-US" sz="7200" smtClean="0"/>
              <a:t>population, </a:t>
            </a:r>
            <a:r>
              <a:rPr lang="en-US" sz="7200" dirty="0"/>
              <a:t>then we have a random sample </a:t>
            </a:r>
            <a:r>
              <a:rPr lang="en-US" sz="7200" dirty="0" smtClean="0"/>
              <a:t>from</a:t>
            </a:r>
            <a:r>
              <a:rPr lang="tr-TR" sz="7200" dirty="0" smtClean="0"/>
              <a:t> </a:t>
            </a:r>
            <a:r>
              <a:rPr lang="en-US" sz="7200" dirty="0" smtClean="0"/>
              <a:t>the </a:t>
            </a:r>
            <a:r>
              <a:rPr lang="en-US" sz="7200" dirty="0"/>
              <a:t>population of all working people.</a:t>
            </a:r>
            <a:endParaRPr lang="tr-TR" sz="7200" dirty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en-US" sz="3800" dirty="0" smtClean="0"/>
              <a:t>Woolridge </a:t>
            </a:r>
            <a:r>
              <a:rPr lang="en-US" sz="3800" dirty="0"/>
              <a:t>(Chapter </a:t>
            </a:r>
            <a:r>
              <a:rPr lang="en-US" sz="3800" dirty="0" smtClean="0"/>
              <a:t>1</a:t>
            </a:r>
            <a:r>
              <a:rPr lang="tr-TR" sz="3800" dirty="0" smtClean="0"/>
              <a:t>)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11998124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Cross-</a:t>
            </a:r>
            <a:r>
              <a:rPr lang="tr-TR" sz="7200" b="1" dirty="0" err="1" smtClean="0"/>
              <a:t>Sectional</a:t>
            </a:r>
            <a:r>
              <a:rPr lang="tr-TR" sz="7200" b="1" dirty="0" smtClean="0"/>
              <a:t> Data (3)</a:t>
            </a:r>
          </a:p>
          <a:p>
            <a:pPr marL="0" indent="0" algn="ctr">
              <a:buNone/>
            </a:pPr>
            <a:endParaRPr lang="tr-TR" sz="7200" b="1" dirty="0" smtClean="0"/>
          </a:p>
          <a:p>
            <a:pPr algn="just"/>
            <a:r>
              <a:rPr lang="en-US" sz="7200" smtClean="0"/>
              <a:t>Sometimes, </a:t>
            </a:r>
            <a:r>
              <a:rPr lang="en-US" sz="7200" dirty="0"/>
              <a:t>random sampling is not appropriate as an assumption for analyzing </a:t>
            </a:r>
            <a:r>
              <a:rPr lang="en-US" sz="7200" dirty="0" smtClean="0"/>
              <a:t>cross</a:t>
            </a:r>
            <a:r>
              <a:rPr lang="tr-TR" sz="7200" dirty="0" smtClean="0"/>
              <a:t>-</a:t>
            </a:r>
            <a:r>
              <a:rPr lang="en-US" sz="7200" dirty="0" smtClean="0"/>
              <a:t>sectional</a:t>
            </a:r>
            <a:r>
              <a:rPr lang="tr-TR" sz="7200" dirty="0"/>
              <a:t> </a:t>
            </a:r>
            <a:r>
              <a:rPr lang="en-US" sz="7200" dirty="0" smtClean="0"/>
              <a:t>data</a:t>
            </a:r>
            <a:r>
              <a:rPr lang="en-US" sz="7200" dirty="0"/>
              <a:t>. </a:t>
            </a:r>
            <a:endParaRPr lang="tr-TR" sz="7200" dirty="0" smtClean="0"/>
          </a:p>
          <a:p>
            <a:pPr algn="just"/>
            <a:r>
              <a:rPr lang="en-US" sz="7200" smtClean="0"/>
              <a:t>For example, </a:t>
            </a:r>
            <a:r>
              <a:rPr lang="en-US" sz="7200" dirty="0"/>
              <a:t>suppose </a:t>
            </a:r>
            <a:r>
              <a:rPr lang="tr-TR" sz="7200" dirty="0" err="1" smtClean="0"/>
              <a:t>the</a:t>
            </a:r>
            <a:r>
              <a:rPr lang="tr-TR" sz="7200" dirty="0" smtClean="0"/>
              <a:t> </a:t>
            </a:r>
            <a:r>
              <a:rPr lang="en-US" sz="7200" dirty="0" smtClean="0"/>
              <a:t>interest</a:t>
            </a:r>
            <a:r>
              <a:rPr lang="tr-TR" sz="7200" dirty="0" smtClean="0"/>
              <a:t> is</a:t>
            </a:r>
            <a:r>
              <a:rPr lang="en-US" sz="7200" dirty="0" smtClean="0"/>
              <a:t> </a:t>
            </a:r>
            <a:r>
              <a:rPr lang="en-US" sz="7200" dirty="0"/>
              <a:t>in studying factors that </a:t>
            </a:r>
            <a:r>
              <a:rPr lang="en-US" sz="7200" dirty="0" smtClean="0"/>
              <a:t>influence</a:t>
            </a:r>
            <a:r>
              <a:rPr lang="tr-TR" sz="7200" dirty="0" smtClean="0"/>
              <a:t> </a:t>
            </a:r>
            <a:r>
              <a:rPr lang="en-US" sz="7200" dirty="0" smtClean="0"/>
              <a:t>the </a:t>
            </a:r>
            <a:r>
              <a:rPr lang="en-US" sz="7200" dirty="0"/>
              <a:t>accumulation of family </a:t>
            </a:r>
            <a:r>
              <a:rPr lang="en-US" sz="7200" dirty="0" smtClean="0"/>
              <a:t>wealth.</a:t>
            </a:r>
            <a:r>
              <a:rPr lang="tr-TR" sz="7200" dirty="0" smtClean="0"/>
              <a:t> </a:t>
            </a:r>
            <a:r>
              <a:rPr lang="tr-TR" sz="7200" dirty="0"/>
              <a:t>A</a:t>
            </a:r>
            <a:r>
              <a:rPr lang="en-US" sz="7200" dirty="0" smtClean="0"/>
              <a:t> </a:t>
            </a:r>
            <a:r>
              <a:rPr lang="en-US" sz="7200" dirty="0"/>
              <a:t>random sample of </a:t>
            </a:r>
            <a:r>
              <a:rPr lang="en-US" sz="7200" dirty="0" smtClean="0"/>
              <a:t>families</a:t>
            </a:r>
            <a:r>
              <a:rPr lang="tr-TR" sz="7200" dirty="0" smtClean="0"/>
              <a:t> can </a:t>
            </a:r>
            <a:r>
              <a:rPr lang="tr-TR" sz="7200" smtClean="0"/>
              <a:t>be surveyed</a:t>
            </a:r>
            <a:r>
              <a:rPr lang="en-US" sz="7200" smtClean="0"/>
              <a:t>, </a:t>
            </a:r>
            <a:r>
              <a:rPr lang="en-US" sz="7200" dirty="0" smtClean="0"/>
              <a:t>but</a:t>
            </a:r>
            <a:r>
              <a:rPr lang="tr-TR" sz="7200" dirty="0" smtClean="0"/>
              <a:t> </a:t>
            </a:r>
            <a:r>
              <a:rPr lang="en-US" sz="7200" dirty="0" smtClean="0"/>
              <a:t>some </a:t>
            </a:r>
            <a:r>
              <a:rPr lang="en-US" sz="7200" dirty="0"/>
              <a:t>families might refuse to report their wealth</a:t>
            </a:r>
            <a:r>
              <a:rPr lang="en-US" sz="7200"/>
              <a:t>. </a:t>
            </a:r>
            <a:r>
              <a:rPr lang="en-US" sz="7200" smtClean="0"/>
              <a:t>If, </a:t>
            </a:r>
            <a:r>
              <a:rPr lang="en-US" sz="7200"/>
              <a:t>for </a:t>
            </a:r>
            <a:r>
              <a:rPr lang="en-US" sz="7200" smtClean="0"/>
              <a:t>example, </a:t>
            </a:r>
            <a:r>
              <a:rPr lang="en-US" sz="7200" dirty="0"/>
              <a:t>wealthier families </a:t>
            </a:r>
            <a:r>
              <a:rPr lang="en-US" sz="7200" dirty="0" smtClean="0"/>
              <a:t>are</a:t>
            </a:r>
            <a:r>
              <a:rPr lang="tr-TR" sz="7200" dirty="0" smtClean="0"/>
              <a:t> </a:t>
            </a:r>
            <a:r>
              <a:rPr lang="en-US" sz="7200" dirty="0" smtClean="0"/>
              <a:t>less </a:t>
            </a:r>
            <a:r>
              <a:rPr lang="en-US" sz="7200" dirty="0"/>
              <a:t>likely to disclose </a:t>
            </a:r>
            <a:r>
              <a:rPr lang="en-US" sz="7200"/>
              <a:t>their </a:t>
            </a:r>
            <a:r>
              <a:rPr lang="en-US" sz="7200" smtClean="0"/>
              <a:t>wealth, </a:t>
            </a:r>
            <a:r>
              <a:rPr lang="en-US" sz="7200" dirty="0"/>
              <a:t>then the resulting sample on wealth is not a </a:t>
            </a:r>
            <a:r>
              <a:rPr lang="en-US" sz="7200" dirty="0" smtClean="0"/>
              <a:t>random</a:t>
            </a:r>
            <a:r>
              <a:rPr lang="tr-TR" sz="7200" dirty="0" smtClean="0"/>
              <a:t> </a:t>
            </a:r>
            <a:r>
              <a:rPr lang="en-US" sz="7200" dirty="0" smtClean="0"/>
              <a:t>sample </a:t>
            </a:r>
            <a:r>
              <a:rPr lang="en-US" sz="7200" dirty="0"/>
              <a:t>from the population of all families.</a:t>
            </a:r>
            <a:endParaRPr lang="tr-TR" sz="7200" b="1" dirty="0" smtClean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en-US" sz="3800" dirty="0" smtClean="0"/>
              <a:t>Woolridge </a:t>
            </a:r>
            <a:r>
              <a:rPr lang="en-US" sz="3800" dirty="0"/>
              <a:t>(Chapter </a:t>
            </a:r>
            <a:r>
              <a:rPr lang="en-US" sz="3800" dirty="0" smtClean="0"/>
              <a:t>1</a:t>
            </a:r>
            <a:r>
              <a:rPr lang="tr-TR" sz="3800" dirty="0" smtClean="0"/>
              <a:t>)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2752771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b="1" u="sng" dirty="0" err="1"/>
              <a:t>Example</a:t>
            </a:r>
            <a:r>
              <a:rPr lang="tr-TR" b="1" u="sng" dirty="0"/>
              <a:t> </a:t>
            </a:r>
            <a:r>
              <a:rPr lang="tr-TR" b="1" u="sng" dirty="0" smtClean="0"/>
              <a:t>3</a:t>
            </a:r>
          </a:p>
          <a:p>
            <a:pPr marL="0" indent="0" algn="ctr">
              <a:buNone/>
            </a:pPr>
            <a:endParaRPr lang="tr-TR" b="1" u="sng" dirty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is ‘’How </a:t>
            </a:r>
            <a:r>
              <a:rPr lang="tr-TR" dirty="0" err="1" smtClean="0"/>
              <a:t>much</a:t>
            </a:r>
            <a:r>
              <a:rPr lang="tr-TR" dirty="0" smtClean="0"/>
              <a:t> do </a:t>
            </a:r>
            <a:r>
              <a:rPr lang="tr-TR" dirty="0" err="1" smtClean="0"/>
              <a:t>cigarette</a:t>
            </a:r>
            <a:r>
              <a:rPr lang="tr-TR" dirty="0" smtClean="0"/>
              <a:t> </a:t>
            </a:r>
            <a:r>
              <a:rPr lang="tr-TR" dirty="0" err="1" smtClean="0"/>
              <a:t>taxes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smoking</a:t>
            </a:r>
            <a:r>
              <a:rPr lang="tr-TR" dirty="0" smtClean="0"/>
              <a:t>?’’</a:t>
            </a:r>
          </a:p>
          <a:p>
            <a:pPr algn="just"/>
            <a:r>
              <a:rPr lang="tr-TR" dirty="0" err="1" smtClean="0"/>
              <a:t>There</a:t>
            </a:r>
            <a:r>
              <a:rPr lang="tr-TR" dirty="0" smtClean="0"/>
              <a:t> is a role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government</a:t>
            </a:r>
            <a:r>
              <a:rPr lang="tr-TR" dirty="0" smtClean="0"/>
              <a:t> in </a:t>
            </a:r>
            <a:r>
              <a:rPr lang="tr-TR" dirty="0" err="1" smtClean="0"/>
              <a:t>reducing</a:t>
            </a:r>
            <a:r>
              <a:rPr lang="tr-TR" dirty="0" smtClean="0"/>
              <a:t> </a:t>
            </a:r>
            <a:r>
              <a:rPr lang="tr-TR" dirty="0" err="1" smtClean="0"/>
              <a:t>cigarette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r>
              <a:rPr lang="tr-TR" dirty="0" smtClean="0"/>
              <a:t>.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tools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cutting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r>
              <a:rPr lang="tr-TR" dirty="0" smtClean="0"/>
              <a:t> is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taxes</a:t>
            </a:r>
            <a:r>
              <a:rPr lang="tr-TR" dirty="0" smtClean="0"/>
              <a:t> on </a:t>
            </a:r>
            <a:r>
              <a:rPr lang="tr-TR" dirty="0" err="1" smtClean="0"/>
              <a:t>cigarettes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Remember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percentage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quantity</a:t>
            </a:r>
            <a:r>
              <a:rPr lang="tr-TR" dirty="0" smtClean="0"/>
              <a:t> </a:t>
            </a:r>
            <a:r>
              <a:rPr lang="tr-TR" dirty="0" err="1" smtClean="0"/>
              <a:t>demanded</a:t>
            </a:r>
            <a:r>
              <a:rPr lang="tr-TR" dirty="0" smtClean="0"/>
              <a:t> </a:t>
            </a:r>
            <a:r>
              <a:rPr lang="tr-TR" dirty="0" err="1" smtClean="0"/>
              <a:t>resulting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1% </a:t>
            </a:r>
            <a:r>
              <a:rPr lang="tr-TR" dirty="0" err="1" smtClean="0"/>
              <a:t>increase</a:t>
            </a:r>
            <a:r>
              <a:rPr lang="tr-TR" dirty="0" smtClean="0"/>
              <a:t> in </a:t>
            </a:r>
            <a:r>
              <a:rPr lang="tr-TR" dirty="0" err="1" smtClean="0"/>
              <a:t>price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price</a:t>
            </a:r>
            <a:r>
              <a:rPr lang="tr-TR" dirty="0" smtClean="0"/>
              <a:t> </a:t>
            </a:r>
            <a:r>
              <a:rPr lang="tr-TR" dirty="0" err="1" smtClean="0"/>
              <a:t>elasticity</a:t>
            </a:r>
            <a:r>
              <a:rPr lang="tr-TR" dirty="0" smtClean="0"/>
              <a:t> of </a:t>
            </a:r>
            <a:r>
              <a:rPr lang="tr-TR" dirty="0" err="1" smtClean="0"/>
              <a:t>demand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price</a:t>
            </a:r>
            <a:r>
              <a:rPr lang="tr-TR" dirty="0" smtClean="0"/>
              <a:t> </a:t>
            </a:r>
            <a:r>
              <a:rPr lang="tr-TR" dirty="0" err="1" smtClean="0"/>
              <a:t>elasticity</a:t>
            </a:r>
            <a:r>
              <a:rPr lang="tr-TR" dirty="0" smtClean="0"/>
              <a:t> of </a:t>
            </a:r>
            <a:r>
              <a:rPr lang="tr-TR" dirty="0" err="1" smtClean="0"/>
              <a:t>demand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cigarettes</a:t>
            </a:r>
            <a:r>
              <a:rPr lang="tr-TR" dirty="0" smtClean="0"/>
              <a:t>?</a:t>
            </a:r>
          </a:p>
          <a:p>
            <a:pPr algn="just"/>
            <a:r>
              <a:rPr lang="tr-TR" dirty="0" smtClean="0"/>
              <a:t>To learn the elasticity, an analysis should be done on cigarette consumption and prices.</a:t>
            </a:r>
          </a:p>
          <a:p>
            <a:pPr algn="just"/>
            <a:endParaRPr lang="tr-TR" dirty="0"/>
          </a:p>
          <a:p>
            <a:pPr marL="0" indent="0" algn="r">
              <a:buNone/>
            </a:pPr>
            <a:r>
              <a:rPr lang="tr-TR" sz="1400" dirty="0" err="1"/>
              <a:t>Stock&amp;Watson</a:t>
            </a:r>
            <a:r>
              <a:rPr lang="tr-TR" sz="1400" dirty="0"/>
              <a:t> (</a:t>
            </a:r>
            <a:r>
              <a:rPr lang="tr-TR" sz="1400" dirty="0" err="1"/>
              <a:t>Chapter</a:t>
            </a:r>
            <a:r>
              <a:rPr lang="tr-TR" sz="1400" dirty="0"/>
              <a:t> 1)</a:t>
            </a:r>
          </a:p>
          <a:p>
            <a:pPr marL="0" indent="0" algn="r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940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(5)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Cross-</a:t>
            </a:r>
            <a:r>
              <a:rPr lang="tr-TR" sz="7200" b="1" dirty="0" err="1" smtClean="0"/>
              <a:t>Sectional</a:t>
            </a:r>
            <a:r>
              <a:rPr lang="tr-TR" sz="7200" b="1" dirty="0" smtClean="0"/>
              <a:t> Data (4)</a:t>
            </a:r>
          </a:p>
          <a:p>
            <a:pPr marL="0" indent="0" algn="ctr">
              <a:buNone/>
            </a:pPr>
            <a:endParaRPr lang="tr-TR" sz="7200" b="1" dirty="0" smtClean="0"/>
          </a:p>
          <a:p>
            <a:r>
              <a:rPr lang="en-US" sz="7200" dirty="0"/>
              <a:t>Cross-sectional data are widely used in economics and other social sciences. </a:t>
            </a:r>
            <a:endParaRPr lang="tr-TR" sz="7200" dirty="0" smtClean="0"/>
          </a:p>
          <a:p>
            <a:r>
              <a:rPr lang="en-US" sz="7200" smtClean="0"/>
              <a:t>In economics,</a:t>
            </a:r>
            <a:r>
              <a:rPr lang="tr-TR" sz="7200" smtClean="0"/>
              <a:t> </a:t>
            </a:r>
            <a:r>
              <a:rPr lang="en-US" sz="7200" dirty="0" smtClean="0"/>
              <a:t>the </a:t>
            </a:r>
            <a:r>
              <a:rPr lang="en-US" sz="7200" dirty="0"/>
              <a:t>analysis of cross-sectional data is closely aligned with the applied </a:t>
            </a:r>
            <a:r>
              <a:rPr lang="en-US" sz="7200" smtClean="0"/>
              <a:t>microeconomics</a:t>
            </a:r>
            <a:r>
              <a:rPr lang="tr-TR" sz="7200" smtClean="0"/>
              <a:t> </a:t>
            </a:r>
            <a:r>
              <a:rPr lang="en-US" sz="7200" smtClean="0"/>
              <a:t>fields, </a:t>
            </a:r>
            <a:r>
              <a:rPr lang="en-US" sz="7200" dirty="0"/>
              <a:t>such as </a:t>
            </a:r>
            <a:endParaRPr lang="tr-TR" sz="7200" dirty="0" smtClean="0"/>
          </a:p>
          <a:p>
            <a:endParaRPr lang="tr-TR" sz="72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6800" smtClean="0"/>
              <a:t>labor economics, </a:t>
            </a:r>
            <a:endParaRPr lang="tr-TR" sz="6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6800" dirty="0" smtClean="0"/>
              <a:t>state </a:t>
            </a:r>
            <a:r>
              <a:rPr lang="en-US" sz="6800" dirty="0"/>
              <a:t>and local </a:t>
            </a:r>
            <a:r>
              <a:rPr lang="en-US" sz="6800"/>
              <a:t>public </a:t>
            </a:r>
            <a:r>
              <a:rPr lang="en-US" sz="6800" smtClean="0"/>
              <a:t>finance, </a:t>
            </a:r>
            <a:endParaRPr lang="tr-TR" sz="6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6800" smtClean="0"/>
              <a:t>industrial organization,</a:t>
            </a:r>
            <a:endParaRPr lang="tr-TR" sz="6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200" smtClean="0"/>
              <a:t>urban economics, </a:t>
            </a:r>
            <a:endParaRPr lang="tr-TR" sz="72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200" smtClean="0"/>
              <a:t>demography, </a:t>
            </a:r>
            <a:endParaRPr lang="tr-TR" sz="7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200" dirty="0" smtClean="0"/>
              <a:t>health </a:t>
            </a:r>
            <a:r>
              <a:rPr lang="en-US" sz="7200" dirty="0"/>
              <a:t>economics. </a:t>
            </a:r>
            <a:endParaRPr lang="tr-TR" sz="7200" dirty="0" smtClean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en-US" sz="7200" dirty="0" smtClean="0"/>
              <a:t>Woolridge </a:t>
            </a:r>
            <a:r>
              <a:rPr lang="en-US" sz="7200" dirty="0"/>
              <a:t>(Chapter </a:t>
            </a:r>
            <a:r>
              <a:rPr lang="en-US" sz="7200" dirty="0" smtClean="0"/>
              <a:t>1</a:t>
            </a:r>
            <a:r>
              <a:rPr lang="tr-TR" sz="7200" dirty="0" smtClean="0"/>
              <a:t>)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37128575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Cross-</a:t>
            </a:r>
            <a:r>
              <a:rPr lang="tr-TR" sz="7200" b="1" dirty="0" err="1" smtClean="0"/>
              <a:t>Sectional</a:t>
            </a:r>
            <a:r>
              <a:rPr lang="tr-TR" sz="7200" b="1" dirty="0" smtClean="0"/>
              <a:t> Data (5)</a:t>
            </a:r>
          </a:p>
          <a:p>
            <a:pPr marL="0" indent="0" algn="ctr">
              <a:buNone/>
            </a:pPr>
            <a:endParaRPr lang="tr-TR" sz="7200" b="1" dirty="0" smtClean="0"/>
          </a:p>
          <a:p>
            <a:pPr marL="0" indent="0" algn="just">
              <a:buNone/>
            </a:pPr>
            <a:r>
              <a:rPr lang="tr-TR" sz="7200" dirty="0" err="1" smtClean="0"/>
              <a:t>The</a:t>
            </a:r>
            <a:r>
              <a:rPr lang="tr-TR" sz="7200" dirty="0" smtClean="0"/>
              <a:t> data on test </a:t>
            </a:r>
            <a:r>
              <a:rPr lang="tr-TR" sz="7200" dirty="0" err="1" smtClean="0"/>
              <a:t>scores</a:t>
            </a:r>
            <a:r>
              <a:rPr lang="tr-TR" sz="7200" dirty="0" smtClean="0"/>
              <a:t> in California </a:t>
            </a:r>
            <a:r>
              <a:rPr lang="tr-TR" sz="7200" dirty="0" err="1" smtClean="0"/>
              <a:t>school</a:t>
            </a:r>
            <a:r>
              <a:rPr lang="tr-TR" sz="7200" dirty="0" smtClean="0"/>
              <a:t> </a:t>
            </a:r>
            <a:r>
              <a:rPr lang="tr-TR" sz="7200" dirty="0" err="1" smtClean="0"/>
              <a:t>districts</a:t>
            </a:r>
            <a:r>
              <a:rPr lang="tr-TR" sz="7200" dirty="0" smtClean="0"/>
              <a:t> </a:t>
            </a:r>
            <a:r>
              <a:rPr lang="tr-TR" sz="7200" dirty="0" err="1" smtClean="0"/>
              <a:t>are</a:t>
            </a:r>
            <a:r>
              <a:rPr lang="tr-TR" sz="7200" dirty="0" smtClean="0"/>
              <a:t> </a:t>
            </a:r>
            <a:r>
              <a:rPr lang="tr-TR" sz="7200" dirty="0" err="1" smtClean="0"/>
              <a:t>cross-sectional</a:t>
            </a:r>
            <a:r>
              <a:rPr lang="tr-TR" sz="7200" dirty="0" smtClean="0"/>
              <a:t>. </a:t>
            </a:r>
            <a:r>
              <a:rPr lang="tr-TR" sz="7200" dirty="0" err="1" smtClean="0"/>
              <a:t>Those</a:t>
            </a:r>
            <a:r>
              <a:rPr lang="tr-TR" sz="7200" dirty="0" smtClean="0"/>
              <a:t> data </a:t>
            </a:r>
            <a:r>
              <a:rPr lang="tr-TR" sz="7200" dirty="0" err="1" smtClean="0"/>
              <a:t>are</a:t>
            </a:r>
            <a:r>
              <a:rPr lang="tr-TR" sz="7200" dirty="0" smtClean="0"/>
              <a:t> </a:t>
            </a:r>
            <a:r>
              <a:rPr lang="tr-TR" sz="7200" dirty="0" err="1" smtClean="0"/>
              <a:t>for</a:t>
            </a:r>
            <a:r>
              <a:rPr lang="tr-TR" sz="7200" dirty="0" smtClean="0"/>
              <a:t> 420 </a:t>
            </a:r>
            <a:r>
              <a:rPr lang="tr-TR" sz="7200" dirty="0" err="1" smtClean="0"/>
              <a:t>entities</a:t>
            </a:r>
            <a:r>
              <a:rPr lang="tr-TR" sz="7200" dirty="0" smtClean="0"/>
              <a:t> (</a:t>
            </a:r>
            <a:r>
              <a:rPr lang="tr-TR" sz="7200" dirty="0" err="1" smtClean="0"/>
              <a:t>school</a:t>
            </a:r>
            <a:r>
              <a:rPr lang="tr-TR" sz="7200" dirty="0" smtClean="0"/>
              <a:t> </a:t>
            </a:r>
            <a:r>
              <a:rPr lang="tr-TR" sz="7200" dirty="0" err="1" smtClean="0"/>
              <a:t>districts</a:t>
            </a:r>
            <a:r>
              <a:rPr lang="tr-TR" sz="7200" dirty="0" smtClean="0"/>
              <a:t>) </a:t>
            </a:r>
            <a:r>
              <a:rPr lang="tr-TR" sz="7200" dirty="0" err="1" smtClean="0"/>
              <a:t>for</a:t>
            </a:r>
            <a:r>
              <a:rPr lang="tr-TR" sz="7200" dirty="0" smtClean="0"/>
              <a:t> a </a:t>
            </a:r>
            <a:r>
              <a:rPr lang="tr-TR" sz="7200" dirty="0" err="1" smtClean="0"/>
              <a:t>single</a:t>
            </a:r>
            <a:r>
              <a:rPr lang="tr-TR" sz="7200" dirty="0" smtClean="0"/>
              <a:t> time </a:t>
            </a:r>
            <a:r>
              <a:rPr lang="tr-TR" sz="7200" dirty="0" err="1" smtClean="0"/>
              <a:t>period</a:t>
            </a:r>
            <a:r>
              <a:rPr lang="tr-TR" sz="7200" dirty="0" smtClean="0"/>
              <a:t> (1999).</a:t>
            </a:r>
            <a:endParaRPr lang="tr-TR" sz="7200" dirty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r>
              <a:rPr lang="tr-TR" sz="2600" dirty="0" err="1" smtClean="0"/>
              <a:t>Stock&amp;Watson</a:t>
            </a:r>
            <a:r>
              <a:rPr lang="en-US" sz="2600" dirty="0" smtClean="0"/>
              <a:t>(</a:t>
            </a:r>
            <a:r>
              <a:rPr lang="tr-TR" sz="2600" dirty="0" err="1"/>
              <a:t>Chapter</a:t>
            </a:r>
            <a:r>
              <a:rPr lang="tr-TR" sz="2600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433545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Cross-</a:t>
            </a:r>
            <a:r>
              <a:rPr lang="tr-TR" sz="7200" b="1" dirty="0" err="1" smtClean="0"/>
              <a:t>Sectional</a:t>
            </a:r>
            <a:r>
              <a:rPr lang="tr-TR" sz="7200" b="1" dirty="0" smtClean="0"/>
              <a:t> Data (6)</a:t>
            </a:r>
          </a:p>
          <a:p>
            <a:pPr marL="0" indent="0" algn="ctr">
              <a:buNone/>
            </a:pPr>
            <a:r>
              <a:rPr lang="tr-TR" sz="2900" b="1" dirty="0" err="1" smtClean="0"/>
              <a:t>Selected</a:t>
            </a:r>
            <a:r>
              <a:rPr lang="tr-TR" sz="2900" b="1" dirty="0" smtClean="0"/>
              <a:t> </a:t>
            </a:r>
            <a:r>
              <a:rPr lang="tr-TR" sz="2900" b="1" dirty="0" err="1" smtClean="0"/>
              <a:t>Observations</a:t>
            </a:r>
            <a:r>
              <a:rPr lang="tr-TR" sz="2900" b="1" dirty="0" smtClean="0"/>
              <a:t> on Test </a:t>
            </a:r>
            <a:r>
              <a:rPr lang="tr-TR" sz="2900" b="1" dirty="0" err="1" smtClean="0"/>
              <a:t>Scores</a:t>
            </a:r>
            <a:r>
              <a:rPr lang="tr-TR" sz="2900" b="1" dirty="0" smtClean="0"/>
              <a:t> </a:t>
            </a:r>
            <a:r>
              <a:rPr lang="tr-TR" sz="2900" b="1" dirty="0" err="1" smtClean="0"/>
              <a:t>and</a:t>
            </a:r>
            <a:r>
              <a:rPr lang="tr-TR" sz="2900" b="1" dirty="0" smtClean="0"/>
              <a:t> </a:t>
            </a:r>
            <a:r>
              <a:rPr lang="tr-TR" sz="2900" b="1" dirty="0" err="1" smtClean="0"/>
              <a:t>Other</a:t>
            </a:r>
            <a:r>
              <a:rPr lang="tr-TR" sz="2900" b="1" dirty="0" smtClean="0"/>
              <a:t> </a:t>
            </a:r>
            <a:r>
              <a:rPr lang="tr-TR" sz="2900" b="1" dirty="0" err="1" smtClean="0"/>
              <a:t>Variables</a:t>
            </a:r>
            <a:r>
              <a:rPr lang="tr-TR" sz="2900" b="1" dirty="0" smtClean="0"/>
              <a:t> </a:t>
            </a:r>
            <a:r>
              <a:rPr lang="tr-TR" sz="2900" b="1" dirty="0" err="1" smtClean="0"/>
              <a:t>for</a:t>
            </a:r>
            <a:r>
              <a:rPr lang="tr-TR" sz="2900" b="1" dirty="0" smtClean="0"/>
              <a:t> California School </a:t>
            </a:r>
            <a:r>
              <a:rPr lang="tr-TR" sz="2900" b="1" dirty="0" err="1" smtClean="0"/>
              <a:t>Districts</a:t>
            </a:r>
            <a:r>
              <a:rPr lang="tr-TR" sz="2900" b="1" dirty="0" smtClean="0"/>
              <a:t> in 1999</a:t>
            </a:r>
          </a:p>
          <a:p>
            <a:pPr marL="0" indent="0" algn="just">
              <a:buNone/>
            </a:pPr>
            <a:endParaRPr lang="tr-TR" sz="7200" dirty="0"/>
          </a:p>
          <a:p>
            <a:pPr marL="0" indent="0" algn="just">
              <a:buNone/>
            </a:pPr>
            <a:endParaRPr lang="tr-TR" sz="7200" dirty="0" smtClean="0"/>
          </a:p>
          <a:p>
            <a:pPr marL="0" indent="0" algn="ctr">
              <a:buNone/>
            </a:pPr>
            <a:endParaRPr lang="tr-TR" sz="7200" b="1" dirty="0" smtClean="0"/>
          </a:p>
          <a:p>
            <a:pPr marL="0" indent="0" algn="r">
              <a:buNone/>
            </a:pPr>
            <a:endParaRPr lang="tr-TR" sz="38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r>
              <a:rPr lang="tr-TR" sz="2600" dirty="0" err="1" smtClean="0"/>
              <a:t>Stock&amp;Watson</a:t>
            </a:r>
            <a:r>
              <a:rPr lang="tr-TR" sz="2600" dirty="0" smtClean="0"/>
              <a:t> </a:t>
            </a:r>
            <a:r>
              <a:rPr lang="en-US" sz="2600" dirty="0" smtClean="0"/>
              <a:t>(</a:t>
            </a:r>
            <a:r>
              <a:rPr lang="tr-TR" sz="2600" dirty="0" err="1"/>
              <a:t>Chapter</a:t>
            </a:r>
            <a:r>
              <a:rPr lang="tr-TR" sz="2600" dirty="0"/>
              <a:t> 1)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764477"/>
              </p:ext>
            </p:extLst>
          </p:nvPr>
        </p:nvGraphicFramePr>
        <p:xfrm>
          <a:off x="2029605" y="2751825"/>
          <a:ext cx="8132790" cy="3051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5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95478"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Observation</a:t>
                      </a:r>
                      <a:r>
                        <a:rPr lang="tr-TR" dirty="0" smtClean="0"/>
                        <a:t> (</a:t>
                      </a:r>
                      <a:r>
                        <a:rPr lang="tr-TR" dirty="0" err="1" smtClean="0"/>
                        <a:t>District</a:t>
                      </a:r>
                      <a:r>
                        <a:rPr lang="tr-TR" dirty="0" smtClean="0"/>
                        <a:t>)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Number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District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Average</a:t>
                      </a:r>
                      <a:r>
                        <a:rPr lang="tr-TR" dirty="0" smtClean="0"/>
                        <a:t> Test </a:t>
                      </a:r>
                      <a:r>
                        <a:rPr lang="tr-TR" dirty="0" err="1" smtClean="0"/>
                        <a:t>Score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Student</a:t>
                      </a:r>
                      <a:r>
                        <a:rPr lang="tr-TR" dirty="0" smtClean="0"/>
                        <a:t> – </a:t>
                      </a:r>
                      <a:r>
                        <a:rPr lang="tr-TR" dirty="0" err="1" smtClean="0"/>
                        <a:t>Teacher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Ratio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Expenditure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per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Pupil</a:t>
                      </a:r>
                      <a:r>
                        <a:rPr lang="tr-TR" dirty="0" smtClean="0"/>
                        <a:t> ($)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Percentage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Students</a:t>
                      </a:r>
                      <a:r>
                        <a:rPr lang="tr-TR" dirty="0" smtClean="0"/>
                        <a:t> Learning English (%)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28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690.8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17.89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6385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28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661.2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21.52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5099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4.6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28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⁞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⁞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⁞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⁞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⁞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28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672.2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20.20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4776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3.0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28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655.8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19.04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5993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5.0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8517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(8)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Time Series Data (1)</a:t>
            </a:r>
            <a:endParaRPr lang="tr-TR" sz="2900" b="1" dirty="0" smtClean="0"/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r>
              <a:rPr lang="tr-TR" sz="5600" b="1" dirty="0" smtClean="0"/>
              <a:t>Time </a:t>
            </a:r>
            <a:r>
              <a:rPr lang="tr-TR" sz="5600" b="1" dirty="0" err="1" smtClean="0"/>
              <a:t>series</a:t>
            </a:r>
            <a:r>
              <a:rPr lang="tr-TR" sz="5600" b="1" dirty="0" smtClean="0"/>
              <a:t> data</a:t>
            </a:r>
            <a:r>
              <a:rPr lang="tr-TR" sz="5600" dirty="0" smtClean="0"/>
              <a:t> </a:t>
            </a:r>
            <a:r>
              <a:rPr lang="tr-TR" sz="5600" dirty="0" err="1" smtClean="0"/>
              <a:t>are</a:t>
            </a:r>
            <a:r>
              <a:rPr lang="tr-TR" sz="5600" dirty="0" smtClean="0"/>
              <a:t> data </a:t>
            </a:r>
            <a:r>
              <a:rPr lang="tr-TR" sz="5600" dirty="0" err="1" smtClean="0"/>
              <a:t>for</a:t>
            </a:r>
            <a:r>
              <a:rPr lang="tr-TR" sz="5600" dirty="0" smtClean="0"/>
              <a:t> a </a:t>
            </a:r>
            <a:r>
              <a:rPr lang="tr-TR" sz="5600" dirty="0" err="1" smtClean="0"/>
              <a:t>single</a:t>
            </a:r>
            <a:r>
              <a:rPr lang="tr-TR" sz="5600" dirty="0" smtClean="0"/>
              <a:t> </a:t>
            </a:r>
            <a:r>
              <a:rPr lang="tr-TR" sz="5600" dirty="0" err="1" smtClean="0"/>
              <a:t>entity</a:t>
            </a:r>
            <a:r>
              <a:rPr lang="tr-TR" sz="5600" dirty="0" smtClean="0"/>
              <a:t> </a:t>
            </a:r>
            <a:r>
              <a:rPr lang="tr-TR" sz="5600" smtClean="0"/>
              <a:t>(person, firm, </a:t>
            </a:r>
            <a:r>
              <a:rPr lang="tr-TR" sz="5600" dirty="0" err="1" smtClean="0"/>
              <a:t>country</a:t>
            </a:r>
            <a:r>
              <a:rPr lang="tr-TR" sz="5600" dirty="0" smtClean="0"/>
              <a:t>) </a:t>
            </a:r>
            <a:r>
              <a:rPr lang="tr-TR" sz="5600" dirty="0" err="1" smtClean="0"/>
              <a:t>collected</a:t>
            </a:r>
            <a:r>
              <a:rPr lang="tr-TR" sz="5600" dirty="0" smtClean="0"/>
              <a:t> at </a:t>
            </a:r>
            <a:r>
              <a:rPr lang="tr-TR" sz="5600" dirty="0" err="1" smtClean="0"/>
              <a:t>multiple</a:t>
            </a:r>
            <a:r>
              <a:rPr lang="tr-TR" sz="5600" dirty="0" smtClean="0"/>
              <a:t> time </a:t>
            </a:r>
            <a:r>
              <a:rPr lang="tr-TR" sz="5600" dirty="0" err="1" smtClean="0"/>
              <a:t>periods</a:t>
            </a:r>
            <a:r>
              <a:rPr lang="tr-TR" sz="5600" dirty="0" smtClean="0"/>
              <a:t>. </a:t>
            </a:r>
          </a:p>
          <a:p>
            <a:r>
              <a:rPr lang="en-US" sz="5600" dirty="0"/>
              <a:t>Examples of time series data include </a:t>
            </a:r>
            <a:endParaRPr lang="tr-TR" sz="5600" dirty="0" smtClean="0"/>
          </a:p>
          <a:p>
            <a:endParaRPr lang="tr-TR" sz="5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/>
              <a:t>stock </a:t>
            </a:r>
            <a:r>
              <a:rPr lang="en-US" sz="5600" smtClean="0"/>
              <a:t>prices, </a:t>
            </a:r>
            <a:endParaRPr lang="tr-TR" sz="5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/>
              <a:t>money </a:t>
            </a:r>
            <a:r>
              <a:rPr lang="en-US" sz="5600" smtClean="0"/>
              <a:t>supply, </a:t>
            </a:r>
            <a:endParaRPr lang="tr-TR" sz="5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 dirty="0"/>
              <a:t>consumer </a:t>
            </a:r>
            <a:r>
              <a:rPr lang="en-US" sz="5600"/>
              <a:t>price </a:t>
            </a:r>
            <a:r>
              <a:rPr lang="en-US" sz="5600" smtClean="0"/>
              <a:t>index,</a:t>
            </a:r>
            <a:r>
              <a:rPr lang="tr-TR" sz="5600" smtClean="0"/>
              <a:t> </a:t>
            </a:r>
            <a:endParaRPr lang="tr-TR" sz="5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 dirty="0"/>
              <a:t>gross </a:t>
            </a:r>
            <a:r>
              <a:rPr lang="en-US" sz="5600"/>
              <a:t>domestic </a:t>
            </a:r>
            <a:r>
              <a:rPr lang="en-US" sz="5600" smtClean="0"/>
              <a:t>product, </a:t>
            </a:r>
            <a:endParaRPr lang="tr-TR" sz="5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 dirty="0"/>
              <a:t>annual </a:t>
            </a:r>
            <a:r>
              <a:rPr lang="en-US" sz="5600"/>
              <a:t>homicide </a:t>
            </a:r>
            <a:r>
              <a:rPr lang="en-US" sz="5600" smtClean="0"/>
              <a:t>rates, </a:t>
            </a:r>
            <a:endParaRPr lang="tr-TR" sz="5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5600" dirty="0"/>
              <a:t>automobile sales figures. </a:t>
            </a:r>
            <a:endParaRPr lang="tr-TR" sz="56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tr-TR" sz="5600" dirty="0"/>
          </a:p>
          <a:p>
            <a:r>
              <a:rPr lang="en-US" sz="5600" dirty="0"/>
              <a:t>Because</a:t>
            </a:r>
            <a:r>
              <a:rPr lang="tr-TR" sz="5600" dirty="0"/>
              <a:t> </a:t>
            </a:r>
            <a:r>
              <a:rPr lang="en-US" sz="5600" dirty="0"/>
              <a:t>past events can influence future events</a:t>
            </a:r>
            <a:r>
              <a:rPr lang="tr-TR" sz="5600" dirty="0"/>
              <a:t> </a:t>
            </a:r>
            <a:r>
              <a:rPr lang="en-US" sz="5600" dirty="0"/>
              <a:t>time is an important dimension in a time series data set. </a:t>
            </a:r>
            <a:endParaRPr lang="tr-TR" sz="5600" dirty="0"/>
          </a:p>
          <a:p>
            <a:r>
              <a:rPr lang="en-US" sz="5600" dirty="0"/>
              <a:t>Unlike the arrangement of</a:t>
            </a:r>
            <a:r>
              <a:rPr lang="tr-TR" sz="5600" dirty="0"/>
              <a:t> </a:t>
            </a:r>
            <a:r>
              <a:rPr lang="en-US" sz="5600"/>
              <a:t>cross-sectional </a:t>
            </a:r>
            <a:r>
              <a:rPr lang="en-US" sz="5600" smtClean="0"/>
              <a:t>data, </a:t>
            </a:r>
            <a:r>
              <a:rPr lang="en-US" sz="5600" dirty="0"/>
              <a:t>the chronological ordering of observations in a time series conveys</a:t>
            </a:r>
            <a:r>
              <a:rPr lang="tr-TR" sz="5600" dirty="0"/>
              <a:t> </a:t>
            </a:r>
            <a:r>
              <a:rPr lang="tr-TR" sz="5600" dirty="0" err="1"/>
              <a:t>potentially</a:t>
            </a:r>
            <a:r>
              <a:rPr lang="tr-TR" sz="5600" dirty="0"/>
              <a:t> </a:t>
            </a:r>
            <a:r>
              <a:rPr lang="tr-TR" sz="5600" dirty="0" err="1"/>
              <a:t>important</a:t>
            </a:r>
            <a:r>
              <a:rPr lang="tr-TR" sz="5600" dirty="0"/>
              <a:t> </a:t>
            </a:r>
            <a:r>
              <a:rPr lang="tr-TR" sz="5600" dirty="0" err="1"/>
              <a:t>information</a:t>
            </a:r>
            <a:r>
              <a:rPr lang="tr-TR" sz="5600" dirty="0"/>
              <a:t>.</a:t>
            </a:r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r>
              <a:rPr lang="tr-TR" sz="6400" dirty="0" err="1" smtClean="0"/>
              <a:t>Stock&amp;Watson</a:t>
            </a:r>
            <a:r>
              <a:rPr lang="tr-TR" sz="6400" dirty="0" smtClean="0"/>
              <a:t> </a:t>
            </a:r>
            <a:r>
              <a:rPr lang="en-US" sz="6400" dirty="0" smtClean="0"/>
              <a:t>(</a:t>
            </a:r>
            <a:r>
              <a:rPr lang="tr-TR" sz="6400" dirty="0" err="1"/>
              <a:t>Chapter</a:t>
            </a:r>
            <a:r>
              <a:rPr lang="tr-TR" sz="6400" dirty="0"/>
              <a:t> </a:t>
            </a:r>
            <a:r>
              <a:rPr lang="tr-TR" sz="6400"/>
              <a:t>1</a:t>
            </a:r>
            <a:r>
              <a:rPr lang="tr-TR" sz="6400" smtClean="0"/>
              <a:t>), </a:t>
            </a:r>
            <a:r>
              <a:rPr lang="en-US" sz="6400" dirty="0"/>
              <a:t>Woolridge (Chapter 1)</a:t>
            </a:r>
            <a:endParaRPr lang="tr-TR" sz="6400" dirty="0"/>
          </a:p>
        </p:txBody>
      </p:sp>
    </p:spTree>
    <p:extLst>
      <p:ext uri="{BB962C8B-B14F-4D97-AF65-F5344CB8AC3E}">
        <p14:creationId xmlns:p14="http://schemas.microsoft.com/office/powerpoint/2010/main" val="6379670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tr-TR" sz="7200" b="1" dirty="0" smtClean="0"/>
              <a:t>Time Series Data (2)</a:t>
            </a:r>
          </a:p>
          <a:p>
            <a:pPr marL="0" indent="0" algn="ctr">
              <a:buNone/>
            </a:pPr>
            <a:endParaRPr lang="tr-TR" sz="2900" b="1" dirty="0" smtClean="0"/>
          </a:p>
          <a:p>
            <a:r>
              <a:rPr lang="en-US" sz="8000" dirty="0"/>
              <a:t>Another feature of time series data that can require special attention is the </a:t>
            </a:r>
            <a:r>
              <a:rPr lang="en-US" sz="8000" b="1" dirty="0" smtClean="0"/>
              <a:t>data</a:t>
            </a:r>
            <a:r>
              <a:rPr lang="tr-TR" sz="8000" b="1" dirty="0" smtClean="0"/>
              <a:t> </a:t>
            </a:r>
            <a:r>
              <a:rPr lang="en-US" sz="8000" b="1" dirty="0" smtClean="0"/>
              <a:t>frequency </a:t>
            </a:r>
            <a:r>
              <a:rPr lang="en-US" sz="8000" dirty="0"/>
              <a:t>at which the data are collected. </a:t>
            </a:r>
            <a:endParaRPr lang="tr-TR" sz="8000" dirty="0" smtClean="0"/>
          </a:p>
          <a:p>
            <a:r>
              <a:rPr lang="en-US" sz="8000" smtClean="0"/>
              <a:t>In economics, </a:t>
            </a:r>
            <a:r>
              <a:rPr lang="en-US" sz="8000" dirty="0"/>
              <a:t>the most common </a:t>
            </a:r>
            <a:r>
              <a:rPr lang="en-US" sz="8000" dirty="0" smtClean="0"/>
              <a:t>frequencies</a:t>
            </a:r>
            <a:r>
              <a:rPr lang="tr-TR" sz="8000" dirty="0" smtClean="0"/>
              <a:t> </a:t>
            </a:r>
            <a:r>
              <a:rPr lang="en-US" sz="8000" smtClean="0"/>
              <a:t>are daily, weekly, monthly, quarterly, </a:t>
            </a:r>
            <a:r>
              <a:rPr lang="en-US" sz="8000" dirty="0"/>
              <a:t>and annually</a:t>
            </a:r>
            <a:r>
              <a:rPr lang="en-US" sz="8000" dirty="0" smtClean="0"/>
              <a:t>.</a:t>
            </a:r>
            <a:endParaRPr lang="tr-TR" sz="8000" dirty="0" smtClean="0"/>
          </a:p>
          <a:p>
            <a:r>
              <a:rPr lang="en-US" sz="8000" dirty="0" smtClean="0"/>
              <a:t> </a:t>
            </a:r>
            <a:endParaRPr lang="tr-TR" sz="8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8000" dirty="0" smtClean="0"/>
              <a:t>Stock </a:t>
            </a:r>
            <a:r>
              <a:rPr lang="en-US" sz="8000" dirty="0"/>
              <a:t>prices </a:t>
            </a:r>
            <a:r>
              <a:rPr lang="tr-TR" sz="8000" dirty="0" err="1" smtClean="0"/>
              <a:t>and</a:t>
            </a:r>
            <a:r>
              <a:rPr lang="tr-TR" sz="8000" dirty="0" smtClean="0"/>
              <a:t> </a:t>
            </a:r>
            <a:r>
              <a:rPr lang="tr-TR" sz="8000" dirty="0" err="1" smtClean="0"/>
              <a:t>weather</a:t>
            </a:r>
            <a:r>
              <a:rPr lang="tr-TR" sz="8000" dirty="0" smtClean="0"/>
              <a:t> </a:t>
            </a:r>
            <a:r>
              <a:rPr lang="tr-TR" sz="8000" dirty="0" err="1" smtClean="0"/>
              <a:t>reports</a:t>
            </a:r>
            <a:r>
              <a:rPr lang="tr-TR" sz="8000" dirty="0" smtClean="0"/>
              <a:t> </a:t>
            </a:r>
            <a:r>
              <a:rPr lang="en-US" sz="8000" dirty="0" smtClean="0"/>
              <a:t>are </a:t>
            </a:r>
            <a:r>
              <a:rPr lang="en-US" sz="8000" dirty="0"/>
              <a:t>recorded at </a:t>
            </a:r>
            <a:r>
              <a:rPr lang="tr-TR" sz="8000" dirty="0"/>
              <a:t>d</a:t>
            </a:r>
            <a:r>
              <a:rPr lang="en-US" sz="8000" dirty="0" err="1" smtClean="0"/>
              <a:t>aily</a:t>
            </a:r>
            <a:r>
              <a:rPr lang="tr-TR" sz="8000" dirty="0" smtClean="0"/>
              <a:t> </a:t>
            </a:r>
            <a:r>
              <a:rPr lang="en-US" sz="8000" dirty="0" smtClean="0"/>
              <a:t>intervals. </a:t>
            </a:r>
            <a:endParaRPr lang="tr-TR" sz="8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8000" dirty="0" smtClean="0"/>
              <a:t>The </a:t>
            </a:r>
            <a:r>
              <a:rPr lang="en-US" sz="8000" dirty="0"/>
              <a:t>money supply </a:t>
            </a:r>
            <a:r>
              <a:rPr lang="en-US" sz="8000" dirty="0" smtClean="0"/>
              <a:t>is</a:t>
            </a:r>
            <a:r>
              <a:rPr lang="tr-TR" sz="8000" dirty="0"/>
              <a:t> </a:t>
            </a:r>
            <a:r>
              <a:rPr lang="en-US" sz="8000" dirty="0" smtClean="0"/>
              <a:t>reported </a:t>
            </a:r>
            <a:r>
              <a:rPr lang="en-US" sz="8000" dirty="0"/>
              <a:t>weekly. </a:t>
            </a:r>
            <a:endParaRPr lang="tr-TR" sz="8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8000" dirty="0"/>
              <a:t>I</a:t>
            </a:r>
            <a:r>
              <a:rPr lang="en-US" sz="8000" dirty="0" err="1" smtClean="0"/>
              <a:t>nflation</a:t>
            </a:r>
            <a:r>
              <a:rPr lang="tr-TR" sz="8000" dirty="0" smtClean="0"/>
              <a:t> </a:t>
            </a:r>
            <a:r>
              <a:rPr lang="en-US" sz="8000" dirty="0" smtClean="0"/>
              <a:t>and </a:t>
            </a:r>
            <a:r>
              <a:rPr lang="en-US" sz="8000" dirty="0"/>
              <a:t>unemployment </a:t>
            </a:r>
            <a:r>
              <a:rPr lang="en-US" sz="8000" dirty="0" smtClean="0"/>
              <a:t>rates</a:t>
            </a:r>
            <a:r>
              <a:rPr lang="tr-TR" sz="8000" dirty="0" smtClean="0"/>
              <a:t> </a:t>
            </a:r>
            <a:r>
              <a:rPr lang="tr-TR" sz="8000" dirty="0" err="1" smtClean="0"/>
              <a:t>are</a:t>
            </a:r>
            <a:r>
              <a:rPr lang="tr-TR" sz="8000" dirty="0" smtClean="0"/>
              <a:t> </a:t>
            </a:r>
            <a:r>
              <a:rPr lang="tr-TR" sz="8000" dirty="0" err="1" smtClean="0"/>
              <a:t>tabulated</a:t>
            </a:r>
            <a:r>
              <a:rPr lang="tr-TR" sz="8000" dirty="0" smtClean="0"/>
              <a:t> </a:t>
            </a:r>
            <a:r>
              <a:rPr lang="tr-TR" sz="8000" dirty="0" err="1" smtClean="0"/>
              <a:t>monthly</a:t>
            </a:r>
            <a:r>
              <a:rPr lang="en-US" sz="8000" dirty="0" smtClean="0"/>
              <a:t>. </a:t>
            </a:r>
            <a:endParaRPr lang="tr-TR" sz="8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8000" dirty="0" err="1" smtClean="0"/>
              <a:t>Gross</a:t>
            </a:r>
            <a:r>
              <a:rPr lang="tr-TR" sz="8000" dirty="0" smtClean="0"/>
              <a:t> </a:t>
            </a:r>
            <a:r>
              <a:rPr lang="tr-TR" sz="8000" dirty="0" err="1" smtClean="0"/>
              <a:t>domestic</a:t>
            </a:r>
            <a:r>
              <a:rPr lang="tr-TR" sz="8000" dirty="0" smtClean="0"/>
              <a:t> </a:t>
            </a:r>
            <a:r>
              <a:rPr lang="tr-TR" sz="8000" dirty="0" err="1" smtClean="0"/>
              <a:t>product</a:t>
            </a:r>
            <a:r>
              <a:rPr lang="en-US" sz="8000" dirty="0" smtClean="0"/>
              <a:t> </a:t>
            </a:r>
            <a:r>
              <a:rPr lang="tr-TR" sz="8000" dirty="0" smtClean="0"/>
              <a:t>is</a:t>
            </a:r>
            <a:r>
              <a:rPr lang="en-US" sz="8000" dirty="0" smtClean="0"/>
              <a:t> </a:t>
            </a:r>
            <a:r>
              <a:rPr lang="en-US" sz="8000" dirty="0"/>
              <a:t>recorded </a:t>
            </a:r>
            <a:r>
              <a:rPr lang="en-US" sz="8000" dirty="0" smtClean="0"/>
              <a:t>every</a:t>
            </a:r>
            <a:r>
              <a:rPr lang="tr-TR" sz="8000" dirty="0" smtClean="0"/>
              <a:t> </a:t>
            </a:r>
            <a:r>
              <a:rPr lang="en-US" sz="8000" dirty="0" smtClean="0"/>
              <a:t>three </a:t>
            </a:r>
            <a:r>
              <a:rPr lang="en-US" sz="8000" dirty="0"/>
              <a:t>months (every quarter). </a:t>
            </a:r>
            <a:endParaRPr lang="tr-TR" sz="8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8000" dirty="0"/>
              <a:t>I</a:t>
            </a:r>
            <a:r>
              <a:rPr lang="en-US" sz="8000" dirty="0" err="1" smtClean="0"/>
              <a:t>nfant</a:t>
            </a:r>
            <a:r>
              <a:rPr lang="en-US" sz="8000" dirty="0" smtClean="0"/>
              <a:t> </a:t>
            </a:r>
            <a:r>
              <a:rPr lang="en-US" sz="8000" dirty="0"/>
              <a:t>mortality rates </a:t>
            </a:r>
            <a:r>
              <a:rPr lang="tr-TR" sz="8000" dirty="0" err="1" smtClean="0"/>
              <a:t>and</a:t>
            </a:r>
            <a:r>
              <a:rPr lang="tr-TR" sz="8000" dirty="0" smtClean="0"/>
              <a:t> </a:t>
            </a:r>
            <a:r>
              <a:rPr lang="tr-TR" sz="8000" dirty="0" err="1" smtClean="0"/>
              <a:t>government</a:t>
            </a:r>
            <a:r>
              <a:rPr lang="tr-TR" sz="8000" dirty="0" smtClean="0"/>
              <a:t> </a:t>
            </a:r>
            <a:r>
              <a:rPr lang="tr-TR" sz="8000" dirty="0" err="1" smtClean="0"/>
              <a:t>budgets</a:t>
            </a:r>
            <a:r>
              <a:rPr lang="tr-TR" sz="8000" dirty="0" smtClean="0"/>
              <a:t> </a:t>
            </a:r>
            <a:r>
              <a:rPr lang="en-US" sz="8000" dirty="0" smtClean="0"/>
              <a:t>for </a:t>
            </a:r>
            <a:r>
              <a:rPr lang="tr-TR" sz="8000" dirty="0" err="1" smtClean="0"/>
              <a:t>countries</a:t>
            </a:r>
            <a:r>
              <a:rPr lang="tr-TR" sz="8000" dirty="0" smtClean="0"/>
              <a:t> </a:t>
            </a:r>
            <a:r>
              <a:rPr lang="en-US" sz="8000" dirty="0" smtClean="0"/>
              <a:t>are </a:t>
            </a:r>
            <a:r>
              <a:rPr lang="en-US" sz="8000" dirty="0"/>
              <a:t>available </a:t>
            </a:r>
            <a:r>
              <a:rPr lang="en-US" sz="8000" dirty="0" smtClean="0"/>
              <a:t>on </a:t>
            </a:r>
            <a:r>
              <a:rPr lang="en-US" sz="8000" dirty="0"/>
              <a:t>an annual basis.</a:t>
            </a:r>
            <a:endParaRPr lang="tr-TR" sz="80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6400" dirty="0" smtClean="0"/>
          </a:p>
          <a:p>
            <a:pPr marL="0" indent="0" algn="r">
              <a:buNone/>
            </a:pPr>
            <a:endParaRPr lang="tr-TR" sz="6400" dirty="0"/>
          </a:p>
          <a:p>
            <a:pPr marL="0" indent="0" algn="r">
              <a:buNone/>
            </a:pPr>
            <a:r>
              <a:rPr lang="en-US" sz="7200" dirty="0" smtClean="0"/>
              <a:t>Woolridge </a:t>
            </a:r>
            <a:r>
              <a:rPr lang="en-US" sz="7200" dirty="0"/>
              <a:t>(Chapter 1)</a:t>
            </a:r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5192629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/>
              <a:t>Time Series Data (3)</a:t>
            </a:r>
          </a:p>
          <a:p>
            <a:pPr marL="0" indent="0" algn="just">
              <a:buNone/>
            </a:pPr>
            <a:endParaRPr lang="tr-TR" sz="72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/>
          </a:p>
          <a:p>
            <a:pPr marL="0" indent="0" algn="r">
              <a:buNone/>
            </a:pPr>
            <a:endParaRPr lang="tr-TR" sz="1800" dirty="0" smtClean="0"/>
          </a:p>
          <a:p>
            <a:pPr marL="0" indent="0" algn="r">
              <a:buNone/>
            </a:pPr>
            <a:r>
              <a:rPr lang="tr-TR" sz="1800" dirty="0" err="1" smtClean="0"/>
              <a:t>Stock&amp;Watson</a:t>
            </a:r>
            <a:r>
              <a:rPr lang="tr-TR" sz="1800" dirty="0" smtClean="0"/>
              <a:t> </a:t>
            </a:r>
            <a:r>
              <a:rPr lang="en-US" sz="1800" dirty="0" smtClean="0"/>
              <a:t>(</a:t>
            </a:r>
            <a:r>
              <a:rPr lang="tr-TR" sz="1800" dirty="0" err="1"/>
              <a:t>Chapter</a:t>
            </a:r>
            <a:r>
              <a:rPr lang="tr-TR" sz="1800" dirty="0"/>
              <a:t> 1)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699242"/>
              </p:ext>
            </p:extLst>
          </p:nvPr>
        </p:nvGraphicFramePr>
        <p:xfrm>
          <a:off x="1500993" y="1825625"/>
          <a:ext cx="2579300" cy="4351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8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GDP</a:t>
                      </a:r>
                      <a:r>
                        <a:rPr lang="tr-TR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0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per</a:t>
                      </a:r>
                      <a:r>
                        <a:rPr lang="tr-TR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10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Capita</a:t>
                      </a:r>
                      <a:r>
                        <a:rPr lang="tr-TR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tr-TR" sz="10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Turkey</a:t>
                      </a:r>
                      <a:r>
                        <a:rPr lang="tr-TR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, $)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>
                          <a:effectLst/>
                        </a:rPr>
                        <a:t>1990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10723.62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1991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10620.56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1992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10974,71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1993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11627.36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1994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10911.35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1995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11588.17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1996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12250.71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1997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12976.03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1998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13072.91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1999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12443.08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2000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13090.30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2001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12166.19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2002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12732.94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2003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13217.18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2004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14258.47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2005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15251.65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057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2006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16093.19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057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2007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16633.60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2008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16536.88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2009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15544.96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2010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16757.53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2011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17997.82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375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2012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18147.60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057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>
                          <a:effectLst/>
                        </a:rPr>
                        <a:t>2013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u="none" strike="noStrike" dirty="0" smtClean="0">
                          <a:effectLst/>
                        </a:rPr>
                        <a:t>18646.78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3" marR="6823" marT="6823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59801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tr-TR" sz="7300" b="1" dirty="0" smtClean="0"/>
              <a:t>Panel Data (1)</a:t>
            </a:r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r>
              <a:rPr lang="tr-TR" sz="8000" b="1" dirty="0" smtClean="0"/>
              <a:t>Panel data</a:t>
            </a:r>
            <a:r>
              <a:rPr lang="tr-TR" sz="8000" dirty="0" smtClean="0"/>
              <a:t>, </a:t>
            </a:r>
            <a:r>
              <a:rPr lang="tr-TR" sz="8000" dirty="0" err="1" smtClean="0"/>
              <a:t>also</a:t>
            </a:r>
            <a:r>
              <a:rPr lang="tr-TR" sz="8000" dirty="0" smtClean="0"/>
              <a:t> </a:t>
            </a:r>
            <a:r>
              <a:rPr lang="tr-TR" sz="8000" dirty="0" err="1" smtClean="0"/>
              <a:t>called</a:t>
            </a:r>
            <a:r>
              <a:rPr lang="tr-TR" sz="8000" dirty="0" smtClean="0"/>
              <a:t> </a:t>
            </a:r>
            <a:r>
              <a:rPr lang="tr-TR" sz="8000" dirty="0" err="1" smtClean="0"/>
              <a:t>longitudinal</a:t>
            </a:r>
            <a:r>
              <a:rPr lang="tr-TR" sz="8000" dirty="0" smtClean="0"/>
              <a:t> data, </a:t>
            </a:r>
            <a:r>
              <a:rPr lang="tr-TR" sz="8000" dirty="0" err="1" smtClean="0"/>
              <a:t>are</a:t>
            </a:r>
            <a:r>
              <a:rPr lang="tr-TR" sz="8000" dirty="0" smtClean="0"/>
              <a:t> data </a:t>
            </a:r>
            <a:r>
              <a:rPr lang="tr-TR" sz="8000" dirty="0" err="1" smtClean="0"/>
              <a:t>for</a:t>
            </a:r>
            <a:r>
              <a:rPr lang="tr-TR" sz="8000" dirty="0" smtClean="0"/>
              <a:t> </a:t>
            </a:r>
            <a:r>
              <a:rPr lang="tr-TR" sz="8000" dirty="0" err="1" smtClean="0"/>
              <a:t>multiple</a:t>
            </a:r>
            <a:r>
              <a:rPr lang="tr-TR" sz="8000" dirty="0" smtClean="0"/>
              <a:t> </a:t>
            </a:r>
            <a:r>
              <a:rPr lang="tr-TR" sz="8000" dirty="0" err="1" smtClean="0"/>
              <a:t>entities</a:t>
            </a:r>
            <a:r>
              <a:rPr lang="tr-TR" sz="8000" dirty="0" smtClean="0"/>
              <a:t> in </a:t>
            </a:r>
            <a:r>
              <a:rPr lang="tr-TR" sz="8000" dirty="0" err="1" smtClean="0"/>
              <a:t>which</a:t>
            </a:r>
            <a:r>
              <a:rPr lang="tr-TR" sz="8000" dirty="0" smtClean="0"/>
              <a:t> </a:t>
            </a:r>
            <a:r>
              <a:rPr lang="tr-TR" sz="8000" dirty="0" err="1" smtClean="0"/>
              <a:t>each</a:t>
            </a:r>
            <a:r>
              <a:rPr lang="tr-TR" sz="8000" dirty="0" smtClean="0"/>
              <a:t> </a:t>
            </a:r>
            <a:r>
              <a:rPr lang="tr-TR" sz="8000" dirty="0" err="1" smtClean="0"/>
              <a:t>entity</a:t>
            </a:r>
            <a:r>
              <a:rPr lang="tr-TR" sz="8000" dirty="0" smtClean="0"/>
              <a:t> is </a:t>
            </a:r>
            <a:r>
              <a:rPr lang="tr-TR" sz="8000" dirty="0" err="1" smtClean="0"/>
              <a:t>observed</a:t>
            </a:r>
            <a:r>
              <a:rPr lang="tr-TR" sz="8000" dirty="0" smtClean="0"/>
              <a:t> at </a:t>
            </a:r>
            <a:r>
              <a:rPr lang="tr-TR" sz="8000" dirty="0" err="1" smtClean="0"/>
              <a:t>two</a:t>
            </a:r>
            <a:r>
              <a:rPr lang="tr-TR" sz="8000" dirty="0" smtClean="0"/>
              <a:t> </a:t>
            </a:r>
            <a:r>
              <a:rPr lang="tr-TR" sz="8000" dirty="0" err="1" smtClean="0"/>
              <a:t>or</a:t>
            </a:r>
            <a:r>
              <a:rPr lang="tr-TR" sz="8000" dirty="0" smtClean="0"/>
              <a:t> </a:t>
            </a:r>
            <a:r>
              <a:rPr lang="tr-TR" sz="8000" dirty="0" err="1" smtClean="0"/>
              <a:t>more</a:t>
            </a:r>
            <a:r>
              <a:rPr lang="tr-TR" sz="8000" dirty="0" smtClean="0"/>
              <a:t> time </a:t>
            </a:r>
            <a:r>
              <a:rPr lang="tr-TR" sz="8000" dirty="0" err="1" smtClean="0"/>
              <a:t>periods</a:t>
            </a:r>
            <a:r>
              <a:rPr lang="tr-TR" sz="8000" dirty="0" smtClean="0"/>
              <a:t>. </a:t>
            </a:r>
            <a:endParaRPr lang="tr-TR" sz="8000" dirty="0"/>
          </a:p>
          <a:p>
            <a:r>
              <a:rPr lang="tr-TR" sz="8000" dirty="0" err="1" smtClean="0"/>
              <a:t>Some</a:t>
            </a:r>
            <a:r>
              <a:rPr lang="tr-TR" sz="8000" dirty="0" smtClean="0"/>
              <a:t> </a:t>
            </a:r>
            <a:r>
              <a:rPr lang="en-US" sz="8000" dirty="0" smtClean="0"/>
              <a:t>example</a:t>
            </a:r>
            <a:r>
              <a:rPr lang="tr-TR" sz="8000" dirty="0" smtClean="0"/>
              <a:t>s </a:t>
            </a:r>
            <a:r>
              <a:rPr lang="tr-TR" sz="8000" dirty="0" err="1" smtClean="0"/>
              <a:t>are</a:t>
            </a:r>
            <a:r>
              <a:rPr lang="tr-TR" sz="8000" dirty="0" smtClean="0"/>
              <a:t> </a:t>
            </a:r>
          </a:p>
          <a:p>
            <a:endParaRPr lang="tr-TR" sz="8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7600" dirty="0"/>
              <a:t>W</a:t>
            </a:r>
            <a:r>
              <a:rPr lang="en-US" sz="7600" dirty="0" smtClean="0"/>
              <a:t>age, education, </a:t>
            </a:r>
            <a:r>
              <a:rPr lang="en-US" sz="7600" dirty="0"/>
              <a:t>and </a:t>
            </a:r>
            <a:r>
              <a:rPr lang="en-US" sz="7600" dirty="0" smtClean="0"/>
              <a:t>employment</a:t>
            </a:r>
            <a:r>
              <a:rPr lang="tr-TR" sz="7600" dirty="0" smtClean="0"/>
              <a:t> </a:t>
            </a:r>
            <a:r>
              <a:rPr lang="en-US" sz="8000" dirty="0" smtClean="0"/>
              <a:t>history </a:t>
            </a:r>
            <a:r>
              <a:rPr lang="en-US" sz="8000" dirty="0"/>
              <a:t>for a set of individuals followed over a ten-year </a:t>
            </a:r>
            <a:r>
              <a:rPr lang="en-US" sz="8000" dirty="0" smtClean="0"/>
              <a:t>period</a:t>
            </a:r>
            <a:r>
              <a:rPr lang="tr-TR" sz="8000" dirty="0" smtClean="0"/>
              <a:t>,</a:t>
            </a:r>
            <a:r>
              <a:rPr lang="en-US" sz="8000" dirty="0" smtClean="0"/>
              <a:t> </a:t>
            </a:r>
            <a:endParaRPr lang="tr-TR" sz="8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8000" dirty="0"/>
              <a:t>I</a:t>
            </a:r>
            <a:r>
              <a:rPr lang="en-US" sz="8000" dirty="0" err="1" smtClean="0"/>
              <a:t>nvestment</a:t>
            </a:r>
            <a:r>
              <a:rPr lang="en-US" sz="8000" dirty="0" smtClean="0"/>
              <a:t> </a:t>
            </a:r>
            <a:r>
              <a:rPr lang="en-US" sz="8000" dirty="0"/>
              <a:t>and financial </a:t>
            </a:r>
            <a:r>
              <a:rPr lang="en-US" sz="8000" dirty="0" smtClean="0"/>
              <a:t>data, </a:t>
            </a:r>
            <a:r>
              <a:rPr lang="en-US" sz="8000" dirty="0"/>
              <a:t>about the same set of firms over a </a:t>
            </a:r>
            <a:r>
              <a:rPr lang="en-US" sz="8000" dirty="0" smtClean="0"/>
              <a:t>five-year</a:t>
            </a:r>
            <a:r>
              <a:rPr lang="tr-TR" sz="8000" dirty="0" smtClean="0"/>
              <a:t> time </a:t>
            </a:r>
            <a:r>
              <a:rPr lang="tr-TR" sz="8000" dirty="0" err="1"/>
              <a:t>period</a:t>
            </a:r>
            <a:r>
              <a:rPr lang="tr-TR" sz="8000" dirty="0"/>
              <a:t>.</a:t>
            </a:r>
          </a:p>
          <a:p>
            <a:pPr marL="0" indent="0" algn="r">
              <a:buNone/>
            </a:pPr>
            <a:endParaRPr lang="tr-TR" sz="80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/>
          </a:p>
          <a:p>
            <a:pPr marL="0" indent="0" algn="r">
              <a:buNone/>
            </a:pPr>
            <a:endParaRPr lang="tr-TR" sz="1800" dirty="0" smtClean="0"/>
          </a:p>
          <a:p>
            <a:pPr marL="0" indent="0" algn="r">
              <a:buNone/>
            </a:pPr>
            <a:r>
              <a:rPr lang="tr-TR" sz="7200" dirty="0" err="1" smtClean="0"/>
              <a:t>Stock&amp;Watson</a:t>
            </a:r>
            <a:r>
              <a:rPr lang="tr-TR" sz="7200" dirty="0" smtClean="0"/>
              <a:t> </a:t>
            </a:r>
            <a:r>
              <a:rPr lang="en-US" sz="7200" dirty="0" smtClean="0"/>
              <a:t>(</a:t>
            </a:r>
            <a:r>
              <a:rPr lang="tr-TR" sz="7200" dirty="0" err="1"/>
              <a:t>Chapter</a:t>
            </a:r>
            <a:r>
              <a:rPr lang="tr-TR" sz="7200" dirty="0"/>
              <a:t> 1</a:t>
            </a:r>
            <a:r>
              <a:rPr lang="tr-TR" sz="7200" dirty="0" smtClean="0"/>
              <a:t>), </a:t>
            </a:r>
            <a:r>
              <a:rPr lang="en-US" sz="7200" dirty="0"/>
              <a:t>Woolridge (Chapter 1)</a:t>
            </a:r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35689203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Download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tr-TR" sz="7300" b="1" dirty="0" smtClean="0"/>
              <a:t>World Bank</a:t>
            </a:r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r>
              <a:rPr lang="tr-TR" sz="7200" dirty="0" smtClean="0">
                <a:hlinkClick r:id="rId2"/>
              </a:rPr>
              <a:t>www.worldbank.org</a:t>
            </a:r>
            <a:endParaRPr lang="tr-TR" sz="7200" dirty="0" smtClean="0"/>
          </a:p>
          <a:p>
            <a:pPr algn="just"/>
            <a:r>
              <a:rPr lang="tr-TR" sz="7200" dirty="0" smtClean="0"/>
              <a:t>Data</a:t>
            </a:r>
          </a:p>
          <a:p>
            <a:pPr algn="just"/>
            <a:r>
              <a:rPr lang="tr-TR" sz="7200" dirty="0" err="1" smtClean="0"/>
              <a:t>Indicators</a:t>
            </a:r>
            <a:endParaRPr lang="tr-TR" sz="7200" dirty="0" smtClean="0"/>
          </a:p>
          <a:p>
            <a:pPr algn="just"/>
            <a:r>
              <a:rPr lang="tr-TR" sz="7200" dirty="0" err="1" smtClean="0"/>
              <a:t>Databank</a:t>
            </a:r>
            <a:endParaRPr lang="tr-TR" sz="7200" dirty="0" smtClean="0"/>
          </a:p>
          <a:p>
            <a:pPr algn="just"/>
            <a:r>
              <a:rPr lang="tr-TR" sz="7200" dirty="0" smtClean="0"/>
              <a:t>World Development </a:t>
            </a:r>
            <a:r>
              <a:rPr lang="tr-TR" sz="7200" dirty="0" err="1" smtClean="0"/>
              <a:t>Indicators</a:t>
            </a:r>
            <a:endParaRPr lang="tr-TR" sz="7200" dirty="0" smtClean="0"/>
          </a:p>
          <a:p>
            <a:pPr algn="just"/>
            <a:endParaRPr lang="tr-TR" sz="72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/>
          </a:p>
          <a:p>
            <a:pPr marL="0" indent="0" algn="r">
              <a:buNone/>
            </a:pP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3168413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Download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7300" b="1" dirty="0" err="1" smtClean="0"/>
              <a:t>Turkish</a:t>
            </a:r>
            <a:r>
              <a:rPr lang="tr-TR" sz="7300" b="1" dirty="0" smtClean="0"/>
              <a:t> Statistical </a:t>
            </a:r>
            <a:r>
              <a:rPr lang="tr-TR" sz="7300" b="1" dirty="0" err="1" smtClean="0"/>
              <a:t>Institute</a:t>
            </a:r>
            <a:r>
              <a:rPr lang="tr-TR" sz="7300" b="1" dirty="0" smtClean="0"/>
              <a:t> (</a:t>
            </a:r>
            <a:r>
              <a:rPr lang="tr-TR" sz="7300" b="1" dirty="0" err="1" smtClean="0"/>
              <a:t>TurkStat</a:t>
            </a:r>
            <a:r>
              <a:rPr lang="tr-TR" sz="7300" b="1" dirty="0" smtClean="0"/>
              <a:t>)</a:t>
            </a:r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r>
              <a:rPr lang="tr-TR" sz="7200" dirty="0" smtClean="0"/>
              <a:t>www.turkstat.gov.tr</a:t>
            </a:r>
          </a:p>
          <a:p>
            <a:pPr algn="just"/>
            <a:r>
              <a:rPr lang="tr-TR" sz="7200" dirty="0" smtClean="0"/>
              <a:t>Statistical </a:t>
            </a:r>
            <a:r>
              <a:rPr lang="tr-TR" sz="7200" dirty="0" err="1" smtClean="0"/>
              <a:t>Indicators</a:t>
            </a:r>
            <a:endParaRPr lang="tr-TR" sz="7200" dirty="0" smtClean="0"/>
          </a:p>
          <a:p>
            <a:pPr algn="just"/>
            <a:r>
              <a:rPr lang="tr-TR" sz="7200" dirty="0" smtClean="0"/>
              <a:t>Main </a:t>
            </a:r>
            <a:r>
              <a:rPr lang="tr-TR" sz="7200" dirty="0" err="1" smtClean="0"/>
              <a:t>Statistics</a:t>
            </a:r>
            <a:endParaRPr lang="tr-TR" sz="7200" dirty="0" smtClean="0"/>
          </a:p>
          <a:p>
            <a:pPr algn="just"/>
            <a:r>
              <a:rPr lang="tr-TR" sz="7200" dirty="0" err="1" smtClean="0"/>
              <a:t>Press</a:t>
            </a:r>
            <a:r>
              <a:rPr lang="tr-TR" sz="7200" dirty="0" smtClean="0"/>
              <a:t> </a:t>
            </a:r>
            <a:r>
              <a:rPr lang="tr-TR" sz="7200" dirty="0" err="1" smtClean="0"/>
              <a:t>Releases</a:t>
            </a:r>
            <a:endParaRPr lang="tr-TR" sz="7200" dirty="0" smtClean="0"/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endParaRPr lang="tr-TR" sz="72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/>
          </a:p>
          <a:p>
            <a:pPr marL="0" indent="0" algn="r">
              <a:buNone/>
            </a:pP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36089376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Download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tr-TR" sz="7300" b="1" dirty="0" err="1" smtClean="0"/>
              <a:t>Turkish</a:t>
            </a:r>
            <a:r>
              <a:rPr lang="tr-TR" sz="7300" b="1" dirty="0" smtClean="0"/>
              <a:t> Central Bank</a:t>
            </a:r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r>
              <a:rPr lang="tr-TR" sz="7200" dirty="0" smtClean="0"/>
              <a:t>www.tcmb.gov.tr</a:t>
            </a:r>
          </a:p>
          <a:p>
            <a:pPr algn="just"/>
            <a:r>
              <a:rPr lang="tr-TR" sz="7200" dirty="0" err="1" smtClean="0"/>
              <a:t>Choose</a:t>
            </a:r>
            <a:r>
              <a:rPr lang="tr-TR" sz="7200" dirty="0" smtClean="0"/>
              <a:t> English</a:t>
            </a:r>
          </a:p>
          <a:p>
            <a:pPr algn="just"/>
            <a:r>
              <a:rPr lang="tr-TR" sz="7200" dirty="0" err="1" smtClean="0"/>
              <a:t>Statistics</a:t>
            </a:r>
            <a:endParaRPr lang="tr-TR" sz="7200" dirty="0" smtClean="0"/>
          </a:p>
          <a:p>
            <a:pPr algn="just"/>
            <a:r>
              <a:rPr lang="tr-TR" sz="7200" dirty="0" smtClean="0"/>
              <a:t>Publications</a:t>
            </a:r>
          </a:p>
          <a:p>
            <a:pPr marL="0" indent="0" algn="just">
              <a:buNone/>
            </a:pPr>
            <a:endParaRPr lang="tr-TR" sz="7200" dirty="0" smtClean="0"/>
          </a:p>
          <a:p>
            <a:pPr algn="just"/>
            <a:endParaRPr lang="tr-TR" sz="7200" dirty="0" smtClean="0"/>
          </a:p>
          <a:p>
            <a:pPr marL="0" indent="0" algn="r">
              <a:buNone/>
            </a:pPr>
            <a:endParaRPr lang="tr-TR" sz="2600" dirty="0" smtClean="0"/>
          </a:p>
          <a:p>
            <a:pPr marL="0" indent="0" algn="r">
              <a:buNone/>
            </a:pPr>
            <a:endParaRPr lang="tr-TR" sz="2600" dirty="0"/>
          </a:p>
          <a:p>
            <a:pPr marL="0" indent="0" algn="r">
              <a:buNone/>
            </a:pP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415869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tr-TR" b="1" u="sng" dirty="0" err="1"/>
              <a:t>Example</a:t>
            </a:r>
            <a:r>
              <a:rPr lang="tr-TR" b="1" u="sng" dirty="0"/>
              <a:t> </a:t>
            </a:r>
            <a:r>
              <a:rPr lang="tr-TR" b="1" u="sng" dirty="0" smtClean="0"/>
              <a:t>4</a:t>
            </a:r>
          </a:p>
          <a:p>
            <a:pPr marL="0" indent="0" algn="ctr">
              <a:buNone/>
            </a:pPr>
            <a:endParaRPr lang="tr-TR" b="1" u="sng" dirty="0"/>
          </a:p>
          <a:p>
            <a:pPr algn="just"/>
            <a:r>
              <a:rPr lang="tr-TR" dirty="0" smtClean="0"/>
              <a:t>People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interested</a:t>
            </a:r>
            <a:r>
              <a:rPr lang="tr-TR" dirty="0" smtClean="0"/>
              <a:t> in </a:t>
            </a:r>
            <a:r>
              <a:rPr lang="tr-TR" dirty="0" err="1" smtClean="0"/>
              <a:t>future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aspect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macroeconomists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economists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interested</a:t>
            </a:r>
            <a:r>
              <a:rPr lang="tr-TR" dirty="0" smtClean="0"/>
              <a:t> is </a:t>
            </a:r>
            <a:r>
              <a:rPr lang="tr-TR" b="1" dirty="0" err="1" smtClean="0"/>
              <a:t>the</a:t>
            </a:r>
            <a:r>
              <a:rPr lang="tr-TR" b="1" dirty="0" smtClean="0"/>
              <a:t> rate of </a:t>
            </a:r>
            <a:r>
              <a:rPr lang="tr-TR" b="1" dirty="0" err="1" smtClean="0"/>
              <a:t>overall</a:t>
            </a:r>
            <a:r>
              <a:rPr lang="tr-TR" b="1" dirty="0" smtClean="0"/>
              <a:t> </a:t>
            </a:r>
            <a:r>
              <a:rPr lang="tr-TR" b="1" dirty="0" err="1" smtClean="0"/>
              <a:t>price</a:t>
            </a:r>
            <a:r>
              <a:rPr lang="tr-TR" b="1" dirty="0" smtClean="0"/>
              <a:t> </a:t>
            </a:r>
            <a:r>
              <a:rPr lang="tr-TR" b="1" dirty="0" err="1" smtClean="0"/>
              <a:t>inflation</a:t>
            </a:r>
            <a:r>
              <a:rPr lang="tr-TR" b="1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A financial professional might advice a client whether to make a loan or to take one out at a given rate of interest, depending on guess of the rate of inflation over the coming year. </a:t>
            </a:r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professional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rely</a:t>
            </a:r>
            <a:r>
              <a:rPr lang="tr-TR" dirty="0" smtClean="0"/>
              <a:t> on </a:t>
            </a:r>
            <a:r>
              <a:rPr lang="tr-TR" dirty="0" err="1" smtClean="0"/>
              <a:t>precise</a:t>
            </a:r>
            <a:r>
              <a:rPr lang="tr-TR" dirty="0" smtClean="0"/>
              <a:t> </a:t>
            </a:r>
            <a:r>
              <a:rPr lang="tr-TR" dirty="0" err="1" smtClean="0"/>
              <a:t>numerical</a:t>
            </a:r>
            <a:r>
              <a:rPr lang="tr-TR" dirty="0" smtClean="0"/>
              <a:t> </a:t>
            </a:r>
            <a:r>
              <a:rPr lang="tr-TR" dirty="0" err="1" smtClean="0"/>
              <a:t>forecasts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econometric</a:t>
            </a:r>
            <a:r>
              <a:rPr lang="tr-TR" dirty="0" smtClean="0"/>
              <a:t> </a:t>
            </a:r>
            <a:r>
              <a:rPr lang="tr-TR" dirty="0" err="1" smtClean="0"/>
              <a:t>models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forecasts</a:t>
            </a:r>
            <a:r>
              <a:rPr lang="tr-TR" dirty="0" smtClean="0"/>
              <a:t>.    </a:t>
            </a:r>
          </a:p>
          <a:p>
            <a:pPr algn="just"/>
            <a:endParaRPr lang="tr-TR" dirty="0"/>
          </a:p>
          <a:p>
            <a:pPr marL="0" indent="0" algn="r">
              <a:buNone/>
            </a:pPr>
            <a:r>
              <a:rPr lang="tr-TR" sz="1400" dirty="0" err="1"/>
              <a:t>Stock&amp;Watson</a:t>
            </a:r>
            <a:r>
              <a:rPr lang="tr-TR" sz="1400" dirty="0"/>
              <a:t> (</a:t>
            </a:r>
            <a:r>
              <a:rPr lang="tr-TR" sz="1400" dirty="0" err="1"/>
              <a:t>Chapter</a:t>
            </a:r>
            <a:r>
              <a:rPr lang="tr-TR" sz="1400" dirty="0"/>
              <a:t> 1)</a:t>
            </a:r>
          </a:p>
          <a:p>
            <a:pPr marL="0" indent="0" algn="r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235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(5)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5</a:t>
            </a:r>
          </a:p>
          <a:p>
            <a:pPr marL="0" indent="0" algn="ctr">
              <a:buNone/>
            </a:pPr>
            <a:endParaRPr lang="tr-TR" b="1" u="sng" dirty="0"/>
          </a:p>
          <a:p>
            <a:pPr algn="just"/>
            <a:r>
              <a:rPr lang="tr-TR" dirty="0"/>
              <a:t>Y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/>
              <a:t>are hired by your state government to evaluate the effectiveness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publicly </a:t>
            </a:r>
            <a:r>
              <a:rPr lang="en-US" dirty="0"/>
              <a:t>funded job training program. </a:t>
            </a:r>
            <a:endParaRPr lang="tr-TR" dirty="0" smtClean="0"/>
          </a:p>
          <a:p>
            <a:pPr algn="just"/>
            <a:r>
              <a:rPr lang="tr-TR" dirty="0"/>
              <a:t>T</a:t>
            </a:r>
            <a:r>
              <a:rPr lang="en-US" dirty="0" smtClean="0"/>
              <a:t>his </a:t>
            </a:r>
            <a:r>
              <a:rPr lang="en-US" dirty="0"/>
              <a:t>program teaches workers various </a:t>
            </a:r>
            <a:r>
              <a:rPr lang="en-US" dirty="0" smtClean="0"/>
              <a:t>ways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use computers in the manufacturing process. </a:t>
            </a:r>
            <a:endParaRPr lang="tr-TR" dirty="0" smtClean="0"/>
          </a:p>
          <a:p>
            <a:pPr algn="just"/>
            <a:r>
              <a:rPr lang="en-US" dirty="0" smtClean="0"/>
              <a:t>You </a:t>
            </a:r>
            <a:r>
              <a:rPr lang="en-US" dirty="0"/>
              <a:t>are to determine </a:t>
            </a:r>
            <a:r>
              <a:rPr lang="en-US" dirty="0" smtClean="0"/>
              <a:t>what, </a:t>
            </a:r>
            <a:r>
              <a:rPr lang="en-US" dirty="0"/>
              <a:t>if </a:t>
            </a:r>
            <a:r>
              <a:rPr lang="en-US" dirty="0" smtClean="0"/>
              <a:t>any, effect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training program has on each worker’s </a:t>
            </a:r>
            <a:r>
              <a:rPr lang="tr-TR" dirty="0" err="1" smtClean="0"/>
              <a:t>job</a:t>
            </a:r>
            <a:r>
              <a:rPr lang="tr-TR" dirty="0" smtClean="0"/>
              <a:t> </a:t>
            </a:r>
            <a:r>
              <a:rPr lang="tr-TR" dirty="0" err="1" smtClean="0"/>
              <a:t>performance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tr-TR" b="1" u="sng" dirty="0"/>
          </a:p>
          <a:p>
            <a:pPr marL="0" indent="0" algn="r">
              <a:buNone/>
            </a:pPr>
            <a:r>
              <a:rPr lang="en-US" sz="1200" dirty="0"/>
              <a:t>Woolridge (Chapter 1)</a:t>
            </a:r>
            <a:endParaRPr lang="tr-TR" sz="12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8409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6</a:t>
            </a:r>
          </a:p>
          <a:p>
            <a:pPr marL="0" indent="0" algn="ctr">
              <a:buNone/>
            </a:pPr>
            <a:endParaRPr lang="tr-TR" b="1" u="sng" dirty="0"/>
          </a:p>
          <a:p>
            <a:pPr algn="just"/>
            <a:r>
              <a:rPr lang="tr-TR" sz="4000" dirty="0"/>
              <a:t>Y</a:t>
            </a:r>
            <a:r>
              <a:rPr lang="en-US" sz="4000" dirty="0" err="1" smtClean="0"/>
              <a:t>ou</a:t>
            </a:r>
            <a:r>
              <a:rPr lang="en-US" sz="4000" dirty="0" smtClean="0"/>
              <a:t> </a:t>
            </a:r>
            <a:r>
              <a:rPr lang="en-US" sz="4000" dirty="0"/>
              <a:t>work for an investment bank. </a:t>
            </a:r>
            <a:endParaRPr lang="tr-TR" sz="4000" dirty="0" smtClean="0"/>
          </a:p>
          <a:p>
            <a:pPr algn="just"/>
            <a:r>
              <a:rPr lang="en-US" sz="4000" dirty="0" smtClean="0"/>
              <a:t>You </a:t>
            </a:r>
            <a:r>
              <a:rPr lang="en-US" sz="4000" dirty="0"/>
              <a:t>are to study the returns on </a:t>
            </a:r>
            <a:r>
              <a:rPr lang="en-US" sz="4000" dirty="0" smtClean="0"/>
              <a:t>different</a:t>
            </a:r>
            <a:r>
              <a:rPr lang="tr-TR" sz="4000" dirty="0" smtClean="0"/>
              <a:t> </a:t>
            </a:r>
            <a:r>
              <a:rPr lang="en-US" sz="4000" dirty="0" smtClean="0"/>
              <a:t>investment </a:t>
            </a:r>
            <a:r>
              <a:rPr lang="en-US" sz="4000" dirty="0"/>
              <a:t>strategies involving short-term </a:t>
            </a:r>
            <a:r>
              <a:rPr lang="en-US" sz="4000" dirty="0" smtClean="0"/>
              <a:t>treasury </a:t>
            </a:r>
            <a:r>
              <a:rPr lang="en-US" sz="4000" dirty="0"/>
              <a:t>bills to decide whether </a:t>
            </a:r>
            <a:r>
              <a:rPr lang="en-US" sz="4000" dirty="0" smtClean="0"/>
              <a:t>they</a:t>
            </a:r>
            <a:r>
              <a:rPr lang="tr-TR" sz="4000" dirty="0" smtClean="0"/>
              <a:t> </a:t>
            </a:r>
            <a:r>
              <a:rPr lang="en-US" sz="4000" dirty="0" smtClean="0"/>
              <a:t>comply </a:t>
            </a:r>
            <a:r>
              <a:rPr lang="en-US" sz="4000" dirty="0"/>
              <a:t>with implied economic theories.</a:t>
            </a:r>
            <a:endParaRPr lang="tr-TR" sz="4000" b="1" u="sng" dirty="0"/>
          </a:p>
          <a:p>
            <a:pPr marL="0" indent="0" algn="r">
              <a:buNone/>
            </a:pPr>
            <a:r>
              <a:rPr lang="en-US" sz="1200" dirty="0"/>
              <a:t>Woolridge (Chapter 1)</a:t>
            </a:r>
            <a:endParaRPr lang="tr-TR" sz="12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187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Econometrics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 err="1" smtClean="0"/>
              <a:t>Example</a:t>
            </a:r>
            <a:r>
              <a:rPr lang="tr-TR" b="1" u="sng" dirty="0" smtClean="0"/>
              <a:t> </a:t>
            </a:r>
            <a:r>
              <a:rPr lang="tr-TR" b="1" u="sng" dirty="0"/>
              <a:t>7</a:t>
            </a:r>
            <a:endParaRPr lang="tr-TR" b="1" u="sng" dirty="0" smtClean="0"/>
          </a:p>
          <a:p>
            <a:pPr marL="0" indent="0" algn="ctr">
              <a:buNone/>
            </a:pPr>
            <a:endParaRPr lang="tr-TR" b="1" u="sng" dirty="0" smtClean="0"/>
          </a:p>
          <a:p>
            <a:pPr algn="just"/>
            <a:r>
              <a:rPr lang="tr-TR" sz="4000" dirty="0" smtClean="0"/>
              <a:t>The question is to find out how the average height of sons changes, given the fathers’ height. </a:t>
            </a:r>
          </a:p>
          <a:p>
            <a:pPr algn="just"/>
            <a:r>
              <a:rPr lang="tr-TR" sz="4000" err="1" smtClean="0"/>
              <a:t>For</a:t>
            </a:r>
            <a:r>
              <a:rPr lang="tr-TR" sz="4000" smtClean="0"/>
              <a:t> this, </a:t>
            </a:r>
            <a:r>
              <a:rPr lang="tr-TR" sz="4000" dirty="0" err="1" smtClean="0"/>
              <a:t>the</a:t>
            </a:r>
            <a:r>
              <a:rPr lang="tr-TR" sz="4000" dirty="0" smtClean="0"/>
              <a:t> data </a:t>
            </a:r>
            <a:r>
              <a:rPr lang="tr-TR" sz="4000" dirty="0" err="1" smtClean="0"/>
              <a:t>about</a:t>
            </a:r>
            <a:r>
              <a:rPr lang="tr-TR" sz="4000" dirty="0" smtClean="0"/>
              <a:t> </a:t>
            </a:r>
            <a:r>
              <a:rPr lang="tr-TR" sz="4000" dirty="0" err="1" smtClean="0"/>
              <a:t>both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hights</a:t>
            </a:r>
            <a:r>
              <a:rPr lang="tr-TR" sz="4000" dirty="0" smtClean="0"/>
              <a:t> of </a:t>
            </a:r>
            <a:r>
              <a:rPr lang="tr-TR" sz="4000" dirty="0" err="1" smtClean="0"/>
              <a:t>fathers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sons</a:t>
            </a:r>
            <a:r>
              <a:rPr lang="tr-TR" sz="4000" dirty="0" smtClean="0"/>
              <a:t> </a:t>
            </a:r>
            <a:r>
              <a:rPr lang="tr-TR" sz="4000" dirty="0" err="1" smtClean="0"/>
              <a:t>are</a:t>
            </a:r>
            <a:r>
              <a:rPr lang="tr-TR" sz="4000" dirty="0" smtClean="0"/>
              <a:t> </a:t>
            </a:r>
            <a:r>
              <a:rPr lang="tr-TR" sz="4000" dirty="0" err="1" smtClean="0"/>
              <a:t>needed</a:t>
            </a:r>
            <a:r>
              <a:rPr lang="tr-TR" sz="4000" dirty="0" smtClean="0"/>
              <a:t>. </a:t>
            </a:r>
            <a:endParaRPr lang="tr-TR" sz="4000" dirty="0"/>
          </a:p>
          <a:p>
            <a:pPr marL="0" indent="0" algn="r">
              <a:buNone/>
            </a:pPr>
            <a:r>
              <a:rPr lang="en-US" sz="1200" dirty="0" smtClean="0"/>
              <a:t>Gujarati</a:t>
            </a:r>
            <a:r>
              <a:rPr lang="tr-TR" sz="1200" dirty="0" smtClean="0"/>
              <a:t>&amp;</a:t>
            </a:r>
            <a:r>
              <a:rPr lang="en-US" sz="1200" dirty="0" smtClean="0"/>
              <a:t>Porter, 2008 </a:t>
            </a:r>
            <a:r>
              <a:rPr lang="en-US" sz="1200" dirty="0"/>
              <a:t>(</a:t>
            </a:r>
            <a:r>
              <a:rPr lang="en-US" sz="1200" dirty="0" smtClean="0"/>
              <a:t>Introduction</a:t>
            </a:r>
            <a:r>
              <a:rPr lang="tr-TR" sz="1200" dirty="0" smtClean="0"/>
              <a:t>)</a:t>
            </a:r>
            <a:r>
              <a:rPr lang="en-US" sz="1800" dirty="0" smtClean="0"/>
              <a:t> </a:t>
            </a:r>
            <a:endParaRPr lang="tr-TR" sz="1700" b="1" u="sng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850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11844</TotalTime>
  <Words>4067</Words>
  <Application>Microsoft Office PowerPoint</Application>
  <PresentationFormat>Grand écran</PresentationFormat>
  <Paragraphs>722</Paragraphs>
  <Slides>59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5" baseType="lpstr">
      <vt:lpstr>Arial</vt:lpstr>
      <vt:lpstr>Calibri</vt:lpstr>
      <vt:lpstr>Calibri Light</vt:lpstr>
      <vt:lpstr>Cambria Math</vt:lpstr>
      <vt:lpstr>Wingdings</vt:lpstr>
      <vt:lpstr>Office Teması</vt:lpstr>
      <vt:lpstr>Econometrics I</vt:lpstr>
      <vt:lpstr>Part I</vt:lpstr>
      <vt:lpstr>What is Econometrics? (1)</vt:lpstr>
      <vt:lpstr>What is Econometrics? (2)</vt:lpstr>
      <vt:lpstr>What is Econometrics? (3)</vt:lpstr>
      <vt:lpstr>What is Econometrics? (4)</vt:lpstr>
      <vt:lpstr>What is Econometrics? (5)</vt:lpstr>
      <vt:lpstr>What is Econometrics? (6)</vt:lpstr>
      <vt:lpstr>What is Econometrics? (7)</vt:lpstr>
      <vt:lpstr>What is Econometrics? (8)</vt:lpstr>
      <vt:lpstr>What is Econometrics? (9)</vt:lpstr>
      <vt:lpstr>What is Econometrics? (10)</vt:lpstr>
      <vt:lpstr>What is Econometrics? (11)</vt:lpstr>
      <vt:lpstr>What is Econometrics? (12)</vt:lpstr>
      <vt:lpstr>What is Econometrics? (12)</vt:lpstr>
      <vt:lpstr>Methodology of Econometrics? (1)</vt:lpstr>
      <vt:lpstr>Methodology of Econometrics? (2)</vt:lpstr>
      <vt:lpstr>Methodology of Econometrics? (3)</vt:lpstr>
      <vt:lpstr>Methodology of Econometrics? (4)</vt:lpstr>
      <vt:lpstr>Methodology of Econometrics? (5)</vt:lpstr>
      <vt:lpstr>Methodology of Econometrics? (6)</vt:lpstr>
      <vt:lpstr>Methodology of Econometrics? (7)</vt:lpstr>
      <vt:lpstr>Methodology of Econometrics? (8)</vt:lpstr>
      <vt:lpstr>Methodology of Econometrics? (9)</vt:lpstr>
      <vt:lpstr>Methodology of Econometrics? (10)</vt:lpstr>
      <vt:lpstr>Methodology of Econometrics? (11)</vt:lpstr>
      <vt:lpstr>Methodology of Econometrics? (12)</vt:lpstr>
      <vt:lpstr>Causal Effects (1)</vt:lpstr>
      <vt:lpstr>Causal Effects (2)</vt:lpstr>
      <vt:lpstr>Causal Effects (3)</vt:lpstr>
      <vt:lpstr>Causal Effects (4)</vt:lpstr>
      <vt:lpstr>Causal Effects (5)</vt:lpstr>
      <vt:lpstr>Causal Effects (6)</vt:lpstr>
      <vt:lpstr>Causal Effects (6)</vt:lpstr>
      <vt:lpstr>Causality (7)</vt:lpstr>
      <vt:lpstr>Causality (8)</vt:lpstr>
      <vt:lpstr>Causality (9)</vt:lpstr>
      <vt:lpstr>Causality (10)</vt:lpstr>
      <vt:lpstr>Data Sources (1)</vt:lpstr>
      <vt:lpstr>Data Sources (2)</vt:lpstr>
      <vt:lpstr>Data Sources (3)</vt:lpstr>
      <vt:lpstr>Data Sources (4)</vt:lpstr>
      <vt:lpstr>Data Sources (5)</vt:lpstr>
      <vt:lpstr>Data Sources (6)</vt:lpstr>
      <vt:lpstr>Data Sources (6)</vt:lpstr>
      <vt:lpstr>Data Types (1)</vt:lpstr>
      <vt:lpstr>Data Types (2)</vt:lpstr>
      <vt:lpstr>Data Types (3)</vt:lpstr>
      <vt:lpstr>Data Types (4)</vt:lpstr>
      <vt:lpstr>Data Types (5)</vt:lpstr>
      <vt:lpstr>Data Types (6)</vt:lpstr>
      <vt:lpstr>Data Types (7)</vt:lpstr>
      <vt:lpstr>Data Types (8)</vt:lpstr>
      <vt:lpstr>Data Types (9)</vt:lpstr>
      <vt:lpstr>Data Types (10)</vt:lpstr>
      <vt:lpstr>Data Types (11)</vt:lpstr>
      <vt:lpstr>Data Download (1)</vt:lpstr>
      <vt:lpstr>Data Download (2)</vt:lpstr>
      <vt:lpstr>Data Download (3)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YBU__TOSHIBA</dc:creator>
  <cp:lastModifiedBy>Windows User</cp:lastModifiedBy>
  <cp:revision>285</cp:revision>
  <dcterms:created xsi:type="dcterms:W3CDTF">2015-09-29T09:43:27Z</dcterms:created>
  <dcterms:modified xsi:type="dcterms:W3CDTF">2024-10-26T13:41:23Z</dcterms:modified>
</cp:coreProperties>
</file>