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5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82C8ED-E5A4-523A-E68B-9C992E1DA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8002CF3-0EA7-5364-F3EB-1F968248D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A67B89-D7CE-893D-49C0-001F3A24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F2F8D7-49B4-13EE-A617-2E5C4045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10FE12-C4EB-B68E-F028-0E46E2F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0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426622-83B8-5B45-6778-69F14759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12FAE1C-67B6-B1F3-54C5-17612BFD1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61AA25-610D-9954-C9F5-B6177C69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54CB09-F5D9-366E-5199-671F284A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EA127F-2A23-F65A-5D69-DF75637F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4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5F2CB8D-975C-50F7-7577-D711AA300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025BE3-CA8C-44EB-F348-C01266839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42911E-4ADC-8B4F-8648-54A177CC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12BD25-07CC-C80C-7966-55F53FB1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26AA59-6559-5B87-3DDF-ABF83F5F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35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F1661A-AE82-3794-3CD6-5B1A2853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F957AE-62B5-438C-F702-8D3756E70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4E641F6-8CAE-6E9C-72B3-DFB06340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AEBB24-164C-8CFD-073A-60003083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BCE490-D449-CABC-E7F4-FD093072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07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1CBBB9-9206-F317-94A5-7B0F54DC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18ED29-7541-33D2-9FB4-A17C7D6BD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DECE3B-C7DD-C788-7A82-AEE7F9C7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0835B6-62CC-3A99-A254-49676A47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94EE27-9CD7-88D8-4C76-DDFDA096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71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A7CB35-95EF-CEE5-0258-8667895C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99C9E7-D9C9-A78E-1A97-FDADD9D32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F7B0E8-80B7-208A-F9E1-A2A9E0FB1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1A0A02-064D-355C-7A03-B4A254BF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85A272-AEE2-064A-B213-D8D40C4C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68B750-467F-9898-1D78-B0504F0D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34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2A8542-4BED-768D-0278-0EFB7BF5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8E21CC-A1A3-21BE-95B5-D5D510512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3FC6F82-0B92-E97F-44AD-9AD4F859B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67B9BD1-648E-8547-3007-DB5413575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22EC157-B87C-F4B7-1EC6-8193B8BBA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33E578B-0E22-BE47-E633-A634AE2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07D9D7E-AA43-9749-E677-5314561E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2802C87-2D4E-76BB-CA43-668B73D9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2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9C239E-92C9-E70A-01D1-40B4A02E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BBE2221-8324-BC63-2FD9-08CB8438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4945BF4-FC9B-EA29-AAA8-0A2F56AD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6945DA7-90DB-E0B4-5C2B-C3E9369D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97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3CEFDD8-7DB9-CF63-53DC-77D27465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4973D83-DA22-7B65-2A9C-7603B328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99078C-A764-4072-EE8F-404EB79A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487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8CCC3E-DF64-3D09-F6E3-E7EFB5B3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FC2E19-05F4-3D1B-0144-34BD3D907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55C8AB2-6B9D-7E46-4FBD-B39A6498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DFFCBDB-330B-0910-1DAE-4C0B1FF2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577CD5-CC7D-F296-3FF0-5DD0B614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7E4865-EC1E-3807-8B61-0F6B9971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0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F9662F-F77F-2C6F-3486-44980FC9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49FCD05-975E-0227-16D3-2D9B3CCA2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807DD3B-5607-D492-F54E-76C814112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26E3BF-EDEB-6418-E43C-2454B12B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3BDF0D-5017-C585-C24C-8F535E74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6B81C0-69D3-515E-CBE3-0061B299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56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76573C3-016A-4D8F-B179-10C92B3A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E9145A-EF5D-C7FA-9464-7962DD0E5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E9F537-1409-C07D-3D45-92D765E99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F2BDC6-BEDF-4B22-A1C9-0E3B9F03D892}" type="datetimeFigureOut">
              <a:rPr lang="tr-TR" smtClean="0"/>
              <a:t>26.03.2025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A505B5-58D9-BF6B-3001-A03FB00F7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81144D-CD1E-4551-07CA-F71F34EBD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6809B-971C-4172-9FB7-DB9ABBAFF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13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0D4A9B-A1B7-DA23-2AD3-7C52E4BED5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tr-TR" sz="4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4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36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rtificial</a:t>
            </a:r>
            <a:r>
              <a:rPr lang="tr-TR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Intelligance</a:t>
            </a:r>
            <a:r>
              <a:rPr lang="tr-TR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(AI)</a:t>
            </a:r>
            <a:r>
              <a:rPr lang="en-US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tr-TR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US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ools</a:t>
            </a:r>
            <a:br>
              <a:rPr lang="tr-TR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6ADC0A-A0A3-A142-C299-B942C2C2F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/>
              <a:t> </a:t>
            </a:r>
          </a:p>
          <a:p>
            <a:r>
              <a:rPr lang="tr-TR" b="1"/>
              <a:t>March</a:t>
            </a:r>
            <a:r>
              <a:rPr lang="tr-TR" b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56165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358CF7-C65B-FC06-FB02-924D551F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0" u="none" strike="noStrike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Example of a</a:t>
            </a:r>
            <a:r>
              <a:rPr lang="tr-TR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Scholarly </a:t>
            </a:r>
            <a:r>
              <a:rPr lang="tr-TR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ritten</a:t>
            </a:r>
            <a:r>
              <a:rPr lang="en-US" sz="36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by AI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9F47FB-2487-9662-DED8-B2C482D77E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  <a:p>
            <a:r>
              <a:rPr lang="tr-TR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Springer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2019, 247 </a:t>
            </a:r>
            <a:r>
              <a:rPr lang="tr-TR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endParaRPr lang="tr-TR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https://link.springer.com/book/10.1007/978-3-030-16800-1</a:t>
            </a:r>
          </a:p>
          <a:p>
            <a:r>
              <a:rPr lang="tr-TR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Beta Writer, Goethe </a:t>
            </a:r>
            <a:r>
              <a:rPr lang="tr-TR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Frankfurt/Main</a:t>
            </a:r>
            <a:r>
              <a:rPr lang="tr-TR" b="0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  <a:t>Summarize about 150 papers published from 2016 to 2018 and provide an overview of the </a:t>
            </a:r>
            <a:r>
              <a:rPr lang="tr-TR" b="0" i="0" u="none" strike="noStrike" baseline="0" dirty="0" err="1">
                <a:solidFill>
                  <a:srgbClr val="000000"/>
                </a:solidFill>
                <a:latin typeface="Malgun Gothic" panose="020B0503020000020004" pitchFamily="34" charset="-127"/>
              </a:rPr>
              <a:t>chemistry</a:t>
            </a:r>
            <a:r>
              <a:rPr lang="tr-TR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  <a:t>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  <a:t>field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39F6D432-D94A-C1A3-5C14-B807161AD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4632" y="1825625"/>
            <a:ext cx="2836736" cy="4351338"/>
          </a:xfrm>
        </p:spPr>
      </p:pic>
    </p:spTree>
    <p:extLst>
      <p:ext uri="{BB962C8B-B14F-4D97-AF65-F5344CB8AC3E}">
        <p14:creationId xmlns:p14="http://schemas.microsoft.com/office/powerpoint/2010/main" val="407365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85E0C7-899C-E60F-ABC0-7E1F1166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Nature’s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10, 2023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72735C-2191-C025-15BB-8278291702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Since its launch over a decade ago,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Nature’s 10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has recognized the impact of ten individuals in the scientific community. In 2023, for the first time, a non-human entity was included in the list, highlighting the growing role of artificial intelligence, designed to emulate human language, in advancing scientific research and innovation.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FB64E73C-584F-5758-9D80-58C9ED144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4"/>
            <a:ext cx="5181600" cy="4351337"/>
          </a:xfrm>
        </p:spPr>
      </p:pic>
    </p:spTree>
    <p:extLst>
      <p:ext uri="{BB962C8B-B14F-4D97-AF65-F5344CB8AC3E}">
        <p14:creationId xmlns:p14="http://schemas.microsoft.com/office/powerpoint/2010/main" val="31405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7561765-4517-44BC-9992-4146A5E4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202809"/>
            <a:ext cx="12192000" cy="64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1610D7-012B-B177-05F6-957D7655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Artificial Intelligence (AI)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58FD40-7DC4-B58D-5EC6-A90268E1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215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solidFill>
                  <a:srgbClr val="000000"/>
                </a:solidFill>
                <a:latin typeface="Malgun Gothic" panose="020B0503020000020004" pitchFamily="34" charset="-127"/>
              </a:rPr>
              <a:t>M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Malgun Gothic" panose="020B0503020000020004" pitchFamily="34" charset="-127"/>
              </a:rPr>
              <a:t>achines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  <a:t> that can 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Malgun Gothic" panose="020B0503020000020004" pitchFamily="34" charset="-127"/>
              </a:rPr>
              <a:t>learn</a:t>
            </a:r>
            <a:r>
              <a:rPr lang="tr-TR" sz="2800" b="0" i="0" u="none" strike="noStrike" baseline="0" dirty="0">
                <a:solidFill>
                  <a:srgbClr val="C00000"/>
                </a:solidFill>
                <a:latin typeface="Malgun Gothic" panose="020B0503020000020004" pitchFamily="34" charset="-127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  <a:t>and 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Malgun Gothic" panose="020B0503020000020004" pitchFamily="34" charset="-127"/>
              </a:rPr>
              <a:t>solve problems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  <a:t>as humans do</a:t>
            </a:r>
            <a:endParaRPr lang="tr-TR" sz="28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BE928D1-6F9A-02BC-6C52-2CAA08B53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06662"/>
            <a:ext cx="6858000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2A3E7-70B5-749A-D208-A18F7680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Applications of AI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1172C-5AA8-7F5A-2085-D61422BB1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sz="18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•Self-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•Finance</a:t>
            </a:r>
            <a:endParaRPr lang="fr-F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•Strategic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Advertising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marketing</a:t>
            </a: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•Natural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•Speech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•Virtual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Robotics</a:t>
            </a: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39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666E8F-E5ED-57D2-3FD9-6D43B725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Short</a:t>
            </a:r>
            <a:r>
              <a:rPr lang="tr-TR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H</a:t>
            </a:r>
            <a:r>
              <a:rPr lang="tr-TR" sz="44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istory</a:t>
            </a:r>
            <a:r>
              <a:rPr lang="tr-TR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 of AI (1)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926B8E-1BEB-39B1-B0A4-A82736FC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210"/>
            <a:ext cx="10681916" cy="4795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  <a:p>
            <a:pPr marL="0" indent="0" algn="just">
              <a:buNone/>
            </a:pPr>
            <a:r>
              <a:rPr lang="en-US" sz="1900" dirty="0">
                <a:latin typeface="Malgun Gothic" panose="020B0503020000020004" pitchFamily="34" charset="-127"/>
              </a:rPr>
              <a:t>The </a:t>
            </a:r>
            <a:r>
              <a:rPr lang="tr-TR" sz="2000" b="1" dirty="0"/>
              <a:t>"</a:t>
            </a:r>
            <a:r>
              <a:rPr lang="en-US" sz="1900" dirty="0">
                <a:latin typeface="Malgun Gothic" panose="020B0503020000020004" pitchFamily="34" charset="-127"/>
              </a:rPr>
              <a:t>Turing</a:t>
            </a:r>
            <a:r>
              <a:rPr lang="tr-TR" sz="1900" dirty="0">
                <a:latin typeface="Malgun Gothic" panose="020B0503020000020004" pitchFamily="34" charset="-127"/>
              </a:rPr>
              <a:t> </a:t>
            </a:r>
            <a:r>
              <a:rPr lang="en-US" sz="1900" dirty="0">
                <a:latin typeface="Malgun Gothic" panose="020B0503020000020004" pitchFamily="34" charset="-127"/>
              </a:rPr>
              <a:t>Test</a:t>
            </a:r>
            <a:r>
              <a:rPr lang="tr-TR" sz="2000" b="1" dirty="0"/>
              <a:t>"</a:t>
            </a:r>
            <a:r>
              <a:rPr lang="en-US" sz="1900" dirty="0">
                <a:latin typeface="Malgun Gothic" panose="020B0503020000020004" pitchFamily="34" charset="-127"/>
              </a:rPr>
              <a:t> </a:t>
            </a:r>
            <a:r>
              <a:rPr lang="tr-TR" sz="1900" dirty="0">
                <a:latin typeface="Malgun Gothic" panose="020B0503020000020004" pitchFamily="34" charset="-127"/>
              </a:rPr>
              <a:t> </a:t>
            </a:r>
            <a:r>
              <a:rPr lang="tr-TR" sz="1900" dirty="0" err="1">
                <a:latin typeface="Malgun Gothic" panose="020B0503020000020004" pitchFamily="34" charset="-127"/>
              </a:rPr>
              <a:t>was</a:t>
            </a:r>
            <a:r>
              <a:rPr lang="tr-TR" sz="1900" dirty="0">
                <a:latin typeface="Malgun Gothic" panose="020B0503020000020004" pitchFamily="34" charset="-127"/>
              </a:rPr>
              <a:t> </a:t>
            </a:r>
            <a:r>
              <a:rPr lang="en-US" sz="1900" dirty="0">
                <a:latin typeface="Malgun Gothic" panose="020B0503020000020004" pitchFamily="34" charset="-127"/>
              </a:rPr>
              <a:t>introduced </a:t>
            </a:r>
            <a:r>
              <a:rPr lang="tr-TR" sz="1900" dirty="0">
                <a:latin typeface="Malgun Gothic" panose="020B0503020000020004" pitchFamily="34" charset="-127"/>
              </a:rPr>
              <a:t>as a </a:t>
            </a:r>
            <a:r>
              <a:rPr lang="tr-TR" sz="1900" dirty="0" err="1">
                <a:latin typeface="Malgun Gothic" panose="020B0503020000020004" pitchFamily="34" charset="-127"/>
              </a:rPr>
              <a:t>concept</a:t>
            </a:r>
            <a:r>
              <a:rPr lang="tr-TR" sz="1900" dirty="0">
                <a:latin typeface="Malgun Gothic" panose="020B0503020000020004" pitchFamily="34" charset="-127"/>
              </a:rPr>
              <a:t> </a:t>
            </a:r>
            <a:r>
              <a:rPr lang="en-US" sz="1900" dirty="0">
                <a:latin typeface="Malgun Gothic" panose="020B0503020000020004" pitchFamily="34" charset="-127"/>
              </a:rPr>
              <a:t>by British mathematician and computer scientist Alan Turing in 1950 to determine whether a</a:t>
            </a:r>
            <a:r>
              <a:rPr lang="tr-TR" sz="1900" dirty="0">
                <a:latin typeface="Malgun Gothic" panose="020B0503020000020004" pitchFamily="34" charset="-127"/>
              </a:rPr>
              <a:t> </a:t>
            </a:r>
            <a:r>
              <a:rPr lang="en-US" sz="1900" dirty="0">
                <a:latin typeface="Malgun Gothic" panose="020B0503020000020004" pitchFamily="34" charset="-127"/>
              </a:rPr>
              <a:t>machine can exhibit intelligent behavior equivalent to, or indistinguishable from, that of a human.</a:t>
            </a:r>
            <a:endParaRPr lang="tr-TR" sz="1900" dirty="0">
              <a:latin typeface="Malgun Gothic" panose="020B0503020000020004" pitchFamily="34" charset="-127"/>
            </a:endParaRPr>
          </a:p>
          <a:p>
            <a:endParaRPr lang="tr-TR" sz="1900" dirty="0">
              <a:latin typeface="Malgun Gothic" panose="020B0503020000020004" pitchFamily="34" charset="-127"/>
            </a:endParaRPr>
          </a:p>
          <a:p>
            <a:endParaRPr lang="tr-TR" sz="1900" dirty="0">
              <a:latin typeface="Malgun Gothic" panose="020B0503020000020004" pitchFamily="34" charset="-127"/>
            </a:endParaRPr>
          </a:p>
          <a:p>
            <a:endParaRPr lang="tr-TR" sz="19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  <a:p>
            <a:pPr marL="0" indent="0">
              <a:buNone/>
            </a:pPr>
            <a:endParaRPr lang="tr-TR" sz="18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</p:txBody>
      </p:sp>
      <p:pic>
        <p:nvPicPr>
          <p:cNvPr id="2054" name="Picture 6" descr="Alan Turing | Biography, Facts, Computer, Machine, Education, &amp; Death |  Britannica">
            <a:extLst>
              <a:ext uri="{FF2B5EF4-FFF2-40B4-BE49-F238E27FC236}">
                <a16:creationId xmlns:a16="http://schemas.microsoft.com/office/drawing/2014/main" id="{9F333EFE-7850-D1A6-7EA7-7B64B44E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83973"/>
            <a:ext cx="5135563" cy="31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6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9BB31-8DC4-A667-A633-101C3318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Short</a:t>
            </a:r>
            <a:r>
              <a:rPr lang="tr-TR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 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H</a:t>
            </a:r>
            <a:r>
              <a:rPr lang="tr-TR" sz="4400" b="1" i="0" u="none" strike="noStrike" baseline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istory</a:t>
            </a:r>
            <a:r>
              <a:rPr lang="tr-TR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 of AI (2)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5D8571-D76A-DC5F-4428-DD0CBA38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tr-TR" sz="2800" b="1" i="0" u="none" strike="noStrike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i="0" u="none" strike="noStrike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b="1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i="0" u="none" strike="noStrike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oncepts and </a:t>
            </a:r>
            <a:r>
              <a:rPr lang="en-US" b="1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i="0" u="none" strike="noStrike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ools</a:t>
            </a:r>
            <a:endParaRPr lang="tr-TR" sz="2800" b="1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Artificial neural networks (~1950)</a:t>
            </a:r>
          </a:p>
          <a:p>
            <a:r>
              <a:rPr lang="tr-TR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n-US" sz="28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endParaRPr lang="tr-TR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Deep learning (~1970) </a:t>
            </a:r>
            <a:endParaRPr lang="tr-TR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Natural language processing</a:t>
            </a:r>
            <a:endParaRPr lang="tr-TR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and data mining </a:t>
            </a:r>
            <a:endParaRPr lang="tr-T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and speech recognition</a:t>
            </a:r>
            <a:endParaRPr lang="tr-T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Generative AI</a:t>
            </a:r>
            <a:r>
              <a:rPr lang="tr-TR" sz="28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language models</a:t>
            </a:r>
            <a:endParaRPr lang="tr-T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5" name="Güneş 4">
            <a:extLst>
              <a:ext uri="{FF2B5EF4-FFF2-40B4-BE49-F238E27FC236}">
                <a16:creationId xmlns:a16="http://schemas.microsoft.com/office/drawing/2014/main" id="{194EDF4B-15C2-5911-010F-2AB7BC0B5A94}"/>
              </a:ext>
            </a:extLst>
          </p:cNvPr>
          <p:cNvSpPr/>
          <p:nvPr/>
        </p:nvSpPr>
        <p:spPr>
          <a:xfrm>
            <a:off x="3156154" y="5240593"/>
            <a:ext cx="344129" cy="383458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94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039ECA-F680-BB62-EF71-BFCD9CF2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Generative AI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, </a:t>
            </a:r>
            <a:r>
              <a:rPr lang="it-IT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ChatGPT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 </a:t>
            </a:r>
            <a:r>
              <a:rPr lang="en-US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and Similar Ones 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A6DB82-DC45-2BD5-B749-4DF4176B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   </a:t>
            </a:r>
            <a:r>
              <a:rPr lang="en-US" dirty="0"/>
              <a:t>ChatGPT holds a special place as the first of its kind, but there are</a:t>
            </a:r>
            <a:r>
              <a:rPr lang="tr-TR" dirty="0"/>
              <a:t> </a:t>
            </a:r>
            <a:r>
              <a:rPr lang="en-US" dirty="0"/>
              <a:t>around 30 AI alternatives for different purposes. Among them, the following serve the purpose of creating academic publications:</a:t>
            </a:r>
            <a:br>
              <a:rPr lang="tr-TR" dirty="0"/>
            </a:b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/>
              <a:t>Bing AI</a:t>
            </a:r>
            <a:r>
              <a:rPr lang="en-US" dirty="0"/>
              <a:t> – The best ChatGPT alternative for source citation</a:t>
            </a:r>
          </a:p>
          <a:p>
            <a:pPr>
              <a:buFont typeface="+mj-lt"/>
              <a:buAutoNum type="arabicPeriod"/>
            </a:pPr>
            <a:r>
              <a:rPr lang="en-US" b="1" dirty="0" err="1"/>
              <a:t>WriteSonic</a:t>
            </a:r>
            <a:r>
              <a:rPr lang="en-US" dirty="0"/>
              <a:t> – The best ChatGPT alternative for writing unique content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Jasper</a:t>
            </a:r>
            <a:r>
              <a:rPr lang="en-US" dirty="0"/>
              <a:t> – The best ChatGPT alternative for writing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Elicit</a:t>
            </a:r>
            <a:r>
              <a:rPr lang="en-US" dirty="0"/>
              <a:t> – The best ChatGPT alternative for research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212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6FE9F0-0B5E-A015-C0C5-17134C6F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Generative AI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DC5ED0-C5D1-522C-06B0-159772805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AI that uses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techniques to identify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in large data sets, and uses them to generate new text, image, music, code, etc. </a:t>
            </a: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be used to</a:t>
            </a:r>
            <a:r>
              <a:rPr lang="tr-TR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Generate text </a:t>
            </a:r>
          </a:p>
          <a:p>
            <a:pPr marL="0" indent="0">
              <a:buNone/>
            </a:pPr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summaries, abstracts, keywords</a:t>
            </a:r>
          </a:p>
          <a:p>
            <a:pPr marL="0" indent="0">
              <a:buNone/>
            </a:pP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Assist literature search</a:t>
            </a:r>
            <a:endParaRPr lang="tr-TR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or s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implify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language, methods, tables, </a:t>
            </a: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r>
              <a:rPr lang="tr-TR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 </a:t>
            </a:r>
          </a:p>
          <a:p>
            <a:pPr marL="0" indent="0">
              <a:buNone/>
            </a:pPr>
            <a:r>
              <a:rPr lang="tr-T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 </a:t>
            </a:r>
          </a:p>
          <a:p>
            <a:pPr marL="0" indent="0">
              <a:buNone/>
            </a:pP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Detect and correct errors</a:t>
            </a:r>
          </a:p>
          <a:p>
            <a:pPr marL="0" indent="0">
              <a:buNone/>
            </a:pPr>
            <a:r>
              <a:rPr lang="en-US" sz="2400" b="0" i="0" u="none" strike="noStrike" baseline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Detect plagiarism</a:t>
            </a:r>
          </a:p>
          <a:p>
            <a:pPr marL="0" indent="0">
              <a:buNone/>
            </a:pPr>
            <a:endParaRPr lang="tr-T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789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3B7182-9167-24C8-CF00-DE38A69C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r-TR" sz="1800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</a:br>
            <a:r>
              <a:rPr lang="en-US" sz="6000" b="1" i="0" u="none" strike="noStrike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Verification of 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000" b="1" i="0" u="none" strike="noStrike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tatistical </a:t>
            </a:r>
            <a:r>
              <a:rPr lang="en-US" sz="6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000" b="1" i="0" u="none" strike="noStrike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br>
              <a:rPr lang="tr-TR" sz="1800" b="0" i="0" u="none" strike="noStrike" baseline="0" dirty="0">
                <a:solidFill>
                  <a:srgbClr val="000000"/>
                </a:solidFill>
                <a:latin typeface="Malgun Gothic" panose="020B0503020000020004" pitchFamily="34" charset="-127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C683C3-48F7-CAC8-897E-A5EA92530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sz="7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Statcheck</a:t>
            </a:r>
            <a:endParaRPr lang="tr-TR" sz="7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Malgun Gothic" panose="020B0503020000020004" pitchFamily="34" charset="-127"/>
            </a:endParaRPr>
          </a:p>
          <a:p>
            <a:pPr marL="0" indent="0" algn="ctr">
              <a:buNone/>
            </a:pPr>
            <a:r>
              <a:rPr lang="tr-TR" sz="36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https://michelenuijten.shinyapps.io/statcheck-web/</a:t>
            </a:r>
          </a:p>
          <a:p>
            <a:pPr marL="0" indent="0">
              <a:buNone/>
            </a:pPr>
            <a:endParaRPr lang="tr-TR" dirty="0"/>
          </a:p>
          <a:p>
            <a:pPr algn="just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It is used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check a pdf, docx or html file for errors in statistical</a:t>
            </a:r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It is an R package</a:t>
            </a:r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It is designed firstly for phycology articles. Therefore</a:t>
            </a:r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report results </a:t>
            </a:r>
            <a:r>
              <a:rPr lang="en-U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 accordance with the guidelines published by the</a:t>
            </a:r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</a:t>
            </a:r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noProof="0" dirty="0">
                <a:latin typeface="Arial" panose="020B0604020202020204" pitchFamily="34" charset="0"/>
                <a:cs typeface="Arial" panose="020B0604020202020204" pitchFamily="34" charset="0"/>
              </a:rPr>
              <a:t>This is a limitation for applied economic research articles.</a:t>
            </a:r>
            <a:r>
              <a:rPr lang="tr-T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5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F824AE-1E7B-5836-3AAE-753DB71F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AI and journal publishing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E80BCD-D94B-47AA-BF66-BB2991B0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processing</a:t>
            </a:r>
            <a:endParaRPr lang="en-US" sz="3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ssist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researchers in tasks like paper writing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academic publishers such as Elsevier, Springer Nature, Taylor &amp; Francis are collaborating with software companies to develop AI tools for application in academic journal publishing.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advancement of Generative AI, the use of AI in journals is expected to rapidly expand.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3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589</Words>
  <Application>Microsoft Office PowerPoint</Application>
  <PresentationFormat>Geniş ekran</PresentationFormat>
  <Paragraphs>75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Malgun Gothic</vt:lpstr>
      <vt:lpstr>Aptos</vt:lpstr>
      <vt:lpstr>Aptos Display</vt:lpstr>
      <vt:lpstr>Arial</vt:lpstr>
      <vt:lpstr>Office Teması</vt:lpstr>
      <vt:lpstr>      Artificial Intelligance (AI) and Digital Tools </vt:lpstr>
      <vt:lpstr>What is Artificial Intelligence (AI)</vt:lpstr>
      <vt:lpstr>Applications of AI</vt:lpstr>
      <vt:lpstr>Short History of AI (1)</vt:lpstr>
      <vt:lpstr>Short History of AI (2)</vt:lpstr>
      <vt:lpstr>Generative AI, ChatGPT and Similar Ones </vt:lpstr>
      <vt:lpstr>Generative AI</vt:lpstr>
      <vt:lpstr> Verification of Statistical Data </vt:lpstr>
      <vt:lpstr>AI and journal publishing</vt:lpstr>
      <vt:lpstr>First Example of a Scholarly Book Written by AI</vt:lpstr>
      <vt:lpstr>Nature’s 10, 2023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Sidika Basci</dc:creator>
  <cp:lastModifiedBy>Sidika Basci</cp:lastModifiedBy>
  <cp:revision>59</cp:revision>
  <dcterms:created xsi:type="dcterms:W3CDTF">2025-03-22T07:36:16Z</dcterms:created>
  <dcterms:modified xsi:type="dcterms:W3CDTF">2025-03-26T08:36:04Z</dcterms:modified>
</cp:coreProperties>
</file>