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11" r:id="rId3"/>
    <p:sldId id="312" r:id="rId4"/>
    <p:sldId id="313" r:id="rId5"/>
    <p:sldId id="327" r:id="rId6"/>
    <p:sldId id="314" r:id="rId7"/>
    <p:sldId id="315" r:id="rId8"/>
    <p:sldId id="316" r:id="rId9"/>
    <p:sldId id="317" r:id="rId10"/>
    <p:sldId id="328" r:id="rId11"/>
    <p:sldId id="329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764B0-EB03-4F5A-89B6-79E20C7BD12C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FF0B3-2C14-4529-BCA4-42A35D27E3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9964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1953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560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076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8328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599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5628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8481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5742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020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0984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884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0B3CA-1938-4213-86E9-3600277DE74B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2778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February</a:t>
            </a:r>
            <a:r>
              <a:rPr lang="tr-TR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868211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Heteroskedasticity and Homoskedasticity (8)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40000" lnSpcReduction="20000"/>
              </a:bodyPr>
              <a:lstStyle/>
              <a:p>
                <a:pPr marL="0" indent="0" algn="ctr">
                  <a:buNone/>
                </a:pPr>
                <a:r>
                  <a:rPr lang="tr-TR" b="1" dirty="0"/>
                  <a:t>Example 1: </a:t>
                </a:r>
                <a:r>
                  <a:rPr lang="en-GB" b="1" dirty="0"/>
                  <a:t>The Gender Gap in</a:t>
                </a:r>
                <a:r>
                  <a:rPr lang="tr-TR" b="1" dirty="0"/>
                  <a:t> </a:t>
                </a:r>
                <a:r>
                  <a:rPr lang="en-GB" b="1" dirty="0"/>
                  <a:t>Earnings of College Graduates</a:t>
                </a:r>
                <a:endParaRPr lang="tr-TR" b="1" dirty="0"/>
              </a:p>
              <a:p>
                <a:pPr marL="0" indent="0" algn="ctr">
                  <a:buNone/>
                </a:pPr>
                <a:r>
                  <a:rPr lang="tr-TR" dirty="0"/>
                  <a:t>Which is more realistic? Homoskedasticity or Hetoroskedasticity?</a:t>
                </a:r>
              </a:p>
              <a:p>
                <a:pPr marL="0" indent="0" algn="ctr">
                  <a:buNone/>
                </a:pPr>
                <a:endParaRPr lang="tr-TR" dirty="0"/>
              </a:p>
              <a:p>
                <a:r>
                  <a:rPr lang="en-GB" dirty="0"/>
                  <a:t>There </a:t>
                </a:r>
                <a:r>
                  <a:rPr lang="tr-TR" dirty="0"/>
                  <a:t>are</a:t>
                </a:r>
                <a:r>
                  <a:rPr lang="en-GB" dirty="0"/>
                  <a:t> always poorly paid</a:t>
                </a:r>
                <a:r>
                  <a:rPr lang="tr-TR" dirty="0"/>
                  <a:t> </a:t>
                </a:r>
                <a:r>
                  <a:rPr lang="en-GB" dirty="0"/>
                  <a:t>men, but there have rarely been highly paid women. This suggests that the distribution</a:t>
                </a:r>
                <a:r>
                  <a:rPr lang="tr-TR" dirty="0"/>
                  <a:t> </a:t>
                </a:r>
                <a:r>
                  <a:rPr lang="en-GB" dirty="0"/>
                  <a:t>of earnings among women is tighter than among men</a:t>
                </a:r>
                <a:r>
                  <a:rPr lang="tr-TR" dirty="0"/>
                  <a:t>.</a:t>
                </a:r>
              </a:p>
              <a:p>
                <a:r>
                  <a:rPr lang="en-GB" dirty="0"/>
                  <a:t>In</a:t>
                </a:r>
                <a:r>
                  <a:rPr lang="tr-TR" dirty="0"/>
                  <a:t> </a:t>
                </a:r>
                <a:r>
                  <a:rPr lang="en-GB" dirty="0"/>
                  <a:t>other words, the variance of the error term in </a:t>
                </a:r>
                <a:endParaRPr lang="tr-TR" dirty="0"/>
              </a:p>
              <a:p>
                <a:endParaRPr lang="tr-TR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𝐸𝑎𝑟𝑛𝑖𝑛𝑔𝑠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tr-TR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tr-TR" i="1">
                        <a:latin typeface="Cambria Math" panose="02040503050406030204" pitchFamily="18" charset="0"/>
                      </a:rPr>
                      <m:t>      (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𝑓𝑒𝑚𝑎𝑙𝑒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tr-TR" dirty="0"/>
                  <a:t> </a:t>
                </a:r>
              </a:p>
              <a:p>
                <a:pPr marL="0" indent="0">
                  <a:buNone/>
                </a:pPr>
                <a:r>
                  <a:rPr lang="tr-TR" dirty="0"/>
                  <a:t>      </a:t>
                </a:r>
                <a:r>
                  <a:rPr lang="en-GB" dirty="0"/>
                  <a:t>is plausibly</a:t>
                </a:r>
                <a:r>
                  <a:rPr lang="tr-TR" dirty="0"/>
                  <a:t> </a:t>
                </a:r>
                <a:r>
                  <a:rPr lang="en-GB" dirty="0"/>
                  <a:t>less than the variance of the error term in</a:t>
                </a:r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𝐸𝑎𝑟𝑛𝑖𝑛𝑔𝑠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      (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𝑚𝑎𝑙𝑒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  <a:p>
                <a:r>
                  <a:rPr lang="en-GB" dirty="0" err="1"/>
                  <a:t>Th</a:t>
                </a:r>
                <a:r>
                  <a:rPr lang="tr-TR" dirty="0"/>
                  <a:t>is </a:t>
                </a:r>
                <a:r>
                  <a:rPr lang="en-GB" dirty="0"/>
                  <a:t>suggests that the error term</a:t>
                </a:r>
                <a:r>
                  <a:rPr lang="tr-TR" dirty="0"/>
                  <a:t> </a:t>
                </a:r>
                <a:r>
                  <a:rPr lang="en-GB" dirty="0"/>
                  <a:t>in the binary variable regression model </a:t>
                </a:r>
                <a:endParaRPr lang="tr-TR" dirty="0"/>
              </a:p>
              <a:p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𝐸𝑎𝑟𝑛𝑖𝑛𝑔𝑠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𝑀𝐴𝐿𝐸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endParaRPr lang="tr-TR" dirty="0"/>
              </a:p>
              <a:p>
                <a:r>
                  <a:rPr lang="en-GB" dirty="0"/>
                  <a:t>is heteroskedastic. </a:t>
                </a:r>
                <a:endParaRPr lang="tr-TR" sz="1300" dirty="0"/>
              </a:p>
              <a:p>
                <a:pPr marL="0" indent="0" algn="r">
                  <a:buNone/>
                </a:pPr>
                <a:r>
                  <a:rPr lang="tr-TR" sz="2500" dirty="0" err="1"/>
                  <a:t>Stock</a:t>
                </a:r>
                <a:r>
                  <a:rPr lang="tr-TR" sz="2500" dirty="0"/>
                  <a:t> </a:t>
                </a:r>
                <a:r>
                  <a:rPr lang="tr-TR" sz="2500" dirty="0" err="1"/>
                  <a:t>and</a:t>
                </a:r>
                <a:r>
                  <a:rPr lang="tr-TR" sz="2500" dirty="0"/>
                  <a:t> Watson (</a:t>
                </a:r>
                <a:r>
                  <a:rPr lang="tr-TR" sz="2500" dirty="0" err="1"/>
                  <a:t>Chapter</a:t>
                </a:r>
                <a:r>
                  <a:rPr lang="tr-TR" sz="2500" dirty="0"/>
                  <a:t> 5)</a:t>
                </a:r>
                <a:endParaRPr lang="tr-TR" sz="2500" i="1" dirty="0"/>
              </a:p>
              <a:p>
                <a:pPr marL="0" indent="0" algn="ctr">
                  <a:buNone/>
                </a:pPr>
                <a:endParaRPr lang="tr-TR" dirty="0"/>
              </a:p>
              <a:p>
                <a:pPr marL="0" indent="0" algn="ctr">
                  <a:buNone/>
                </a:pPr>
                <a:endParaRPr lang="tr-TR" dirty="0"/>
              </a:p>
              <a:p>
                <a:pPr marL="0" indent="0" algn="r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1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5610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Heteroskedasticity and Homoskedasticity (9)</a:t>
            </a:r>
            <a:br>
              <a:rPr lang="tr-TR" b="1" dirty="0"/>
            </a:br>
            <a:endParaRPr lang="en-GB" b="1" dirty="0"/>
          </a:p>
        </p:txBody>
      </p:sp>
      <p:pic>
        <p:nvPicPr>
          <p:cNvPr id="5" name="Espace réservé pour une image  4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860" r="2860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000" b="1" dirty="0"/>
              <a:t>Example 2: The Economic Value of a Year of Education</a:t>
            </a:r>
            <a:endParaRPr lang="tr-TR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000" dirty="0"/>
              <a:t>T</a:t>
            </a:r>
            <a:r>
              <a:rPr lang="en-GB" sz="2000" dirty="0"/>
              <a:t>he spread of the distribution of earnings increases</a:t>
            </a:r>
            <a:r>
              <a:rPr lang="tr-TR" sz="2000" dirty="0"/>
              <a:t> </a:t>
            </a:r>
            <a:r>
              <a:rPr lang="en-GB" sz="2000" dirty="0"/>
              <a:t>with the years of education.</a:t>
            </a:r>
            <a:endParaRPr lang="tr-TR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000" dirty="0"/>
              <a:t>While some workers</a:t>
            </a:r>
            <a:r>
              <a:rPr lang="tr-TR" sz="2000" dirty="0"/>
              <a:t> </a:t>
            </a:r>
            <a:r>
              <a:rPr lang="en-GB" sz="2000" dirty="0"/>
              <a:t>with many years of education have low-paying jobs,</a:t>
            </a:r>
            <a:r>
              <a:rPr lang="tr-TR" sz="2000" dirty="0"/>
              <a:t> </a:t>
            </a:r>
            <a:r>
              <a:rPr lang="en-GB" sz="2000" dirty="0"/>
              <a:t>very few workers with low levels of education have</a:t>
            </a:r>
            <a:r>
              <a:rPr lang="tr-TR" sz="2000" dirty="0"/>
              <a:t> </a:t>
            </a:r>
            <a:r>
              <a:rPr lang="en-GB" sz="2000" dirty="0"/>
              <a:t>high-paying jobs.</a:t>
            </a:r>
            <a:endParaRPr lang="tr-T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dirty="0"/>
          </a:p>
          <a:p>
            <a:pPr algn="just"/>
            <a:r>
              <a:rPr lang="tr-TR" sz="2000" dirty="0"/>
              <a:t>This suggestests that the error term is hetoroskedastic.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631218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</a:t>
            </a:r>
            <a:r>
              <a:rPr lang="tr-TR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</a:t>
            </a:r>
            <a:endParaRPr lang="tr-T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2400" dirty="0"/>
          </a:p>
          <a:p>
            <a:pPr marL="0" indent="0" algn="ctr">
              <a:buNone/>
            </a:pPr>
            <a:r>
              <a:rPr lang="tr-TR" sz="6000" dirty="0"/>
              <a:t>Heteroskedasticity and </a:t>
            </a:r>
          </a:p>
          <a:p>
            <a:pPr marL="0" indent="0" algn="ctr">
              <a:buNone/>
            </a:pPr>
            <a:r>
              <a:rPr lang="tr-TR" sz="6000" dirty="0" err="1"/>
              <a:t>Homoskedasticity</a:t>
            </a:r>
            <a:r>
              <a:rPr lang="tr-TR" sz="6000" dirty="0"/>
              <a:t> </a:t>
            </a:r>
            <a:r>
              <a:rPr lang="tr-TR" sz="6000" dirty="0" err="1"/>
              <a:t>for</a:t>
            </a:r>
            <a:r>
              <a:rPr lang="tr-TR" sz="6000" dirty="0"/>
              <a:t> Simple </a:t>
            </a:r>
            <a:r>
              <a:rPr lang="tr-TR" sz="6000" dirty="0" err="1"/>
              <a:t>Regression</a:t>
            </a:r>
            <a:r>
              <a:rPr lang="tr-TR" sz="6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80924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Heteroskedasticity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Homoskedasticity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algn="just"/>
                <a:r>
                  <a:rPr lang="tr-TR" sz="3200" dirty="0"/>
                  <a:t>Up </a:t>
                </a:r>
                <a:r>
                  <a:rPr lang="tr-TR" sz="3200" dirty="0" err="1"/>
                  <a:t>to</a:t>
                </a:r>
                <a:r>
                  <a:rPr lang="tr-TR" sz="3200" dirty="0"/>
                  <a:t> </a:t>
                </a:r>
                <a:r>
                  <a:rPr lang="tr-TR" sz="3200" dirty="0" err="1"/>
                  <a:t>know</a:t>
                </a:r>
                <a:r>
                  <a:rPr lang="tr-TR" sz="3200" dirty="0"/>
                  <a:t>, </a:t>
                </a:r>
                <a:r>
                  <a:rPr lang="tr-TR" sz="3200" dirty="0" err="1"/>
                  <a:t>only</a:t>
                </a:r>
                <a:r>
                  <a:rPr lang="tr-TR" sz="3200" dirty="0"/>
                  <a:t> </a:t>
                </a:r>
                <a:r>
                  <a:rPr lang="tr-TR" sz="3200" dirty="0" err="1"/>
                  <a:t>three</a:t>
                </a:r>
                <a:r>
                  <a:rPr lang="tr-TR" sz="3200" dirty="0"/>
                  <a:t> </a:t>
                </a:r>
                <a:r>
                  <a:rPr lang="tr-TR" sz="3200" dirty="0" err="1"/>
                  <a:t>assumptions</a:t>
                </a:r>
                <a:r>
                  <a:rPr lang="tr-TR" sz="3200" dirty="0"/>
                  <a:t> </a:t>
                </a:r>
                <a:r>
                  <a:rPr lang="tr-TR" sz="3200" dirty="0" err="1"/>
                  <a:t>were</a:t>
                </a:r>
                <a:r>
                  <a:rPr lang="tr-TR" sz="3200" dirty="0"/>
                  <a:t> </a:t>
                </a:r>
                <a:r>
                  <a:rPr lang="tr-TR" sz="3200" dirty="0" err="1"/>
                  <a:t>stated</a:t>
                </a:r>
                <a:r>
                  <a:rPr lang="tr-TR" sz="3200" dirty="0"/>
                  <a:t> </a:t>
                </a:r>
                <a:r>
                  <a:rPr lang="tr-TR" sz="3200" dirty="0" err="1"/>
                  <a:t>for</a:t>
                </a:r>
                <a:r>
                  <a:rPr lang="tr-TR" sz="3200" dirty="0"/>
                  <a:t> OLS </a:t>
                </a:r>
                <a:r>
                  <a:rPr lang="tr-TR" sz="3200" dirty="0" err="1"/>
                  <a:t>regression</a:t>
                </a:r>
                <a:r>
                  <a:rPr lang="tr-TR" sz="3200" dirty="0"/>
                  <a:t>.</a:t>
                </a:r>
              </a:p>
              <a:p>
                <a:pPr algn="just"/>
                <a:r>
                  <a:rPr lang="tr-TR" sz="3200" dirty="0" err="1"/>
                  <a:t>Only</a:t>
                </a:r>
                <a:r>
                  <a:rPr lang="tr-TR" sz="3200" dirty="0"/>
                  <a:t> </a:t>
                </a:r>
                <a:r>
                  <a:rPr lang="tr-TR" sz="3200" dirty="0" err="1"/>
                  <a:t>one</a:t>
                </a:r>
                <a:r>
                  <a:rPr lang="tr-TR" sz="3200" dirty="0"/>
                  <a:t> of </a:t>
                </a:r>
                <a:r>
                  <a:rPr lang="tr-TR" sz="3200" dirty="0" err="1"/>
                  <a:t>them</a:t>
                </a:r>
                <a:r>
                  <a:rPr lang="tr-TR" sz="3200" dirty="0"/>
                  <a:t> </a:t>
                </a:r>
                <a:r>
                  <a:rPr lang="tr-TR" sz="3200" dirty="0" err="1"/>
                  <a:t>was</a:t>
                </a:r>
                <a:r>
                  <a:rPr lang="tr-TR" sz="3200" dirty="0"/>
                  <a:t> </a:t>
                </a:r>
                <a:r>
                  <a:rPr lang="tr-TR" sz="3200" dirty="0" err="1"/>
                  <a:t>related</a:t>
                </a:r>
                <a:r>
                  <a:rPr lang="tr-TR" sz="3200" dirty="0"/>
                  <a:t> </a:t>
                </a:r>
                <a:r>
                  <a:rPr lang="tr-TR" sz="3200" dirty="0" err="1"/>
                  <a:t>to</a:t>
                </a:r>
                <a:r>
                  <a:rPr lang="tr-TR" sz="3200" dirty="0"/>
                  <a:t> </a:t>
                </a:r>
                <a:r>
                  <a:rPr lang="tr-TR" sz="3200" dirty="0" err="1"/>
                  <a:t>the</a:t>
                </a:r>
                <a:r>
                  <a:rPr lang="tr-TR" sz="3200" dirty="0"/>
                  <a:t> </a:t>
                </a:r>
                <a:r>
                  <a:rPr lang="tr-TR" sz="3200" dirty="0" err="1"/>
                  <a:t>distribution</a:t>
                </a:r>
                <a:r>
                  <a:rPr lang="tr-TR" sz="3200" dirty="0"/>
                  <a:t>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tr-TR" sz="3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tr-TR" sz="3200" dirty="0"/>
                  <a:t> </a:t>
                </a:r>
                <a:r>
                  <a:rPr lang="tr-TR" sz="3200" dirty="0" err="1"/>
                  <a:t>conditional</a:t>
                </a:r>
                <a:r>
                  <a:rPr lang="tr-TR" sz="3200" dirty="0"/>
                  <a:t> 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32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tr-TR" sz="3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tr-TR" sz="3200" dirty="0"/>
                  <a:t>, </a:t>
                </a:r>
                <a:r>
                  <a:rPr lang="tr-TR" sz="3200" dirty="0" err="1"/>
                  <a:t>where</a:t>
                </a:r>
                <a:r>
                  <a:rPr lang="tr-TR" sz="3200" dirty="0"/>
                  <a:t> it </a:t>
                </a:r>
                <a:r>
                  <a:rPr lang="tr-TR" sz="3200" dirty="0" err="1"/>
                  <a:t>was</a:t>
                </a:r>
                <a:r>
                  <a:rPr lang="tr-TR" sz="3200" dirty="0"/>
                  <a:t> </a:t>
                </a:r>
                <a:r>
                  <a:rPr lang="tr-TR" sz="3200" dirty="0" err="1"/>
                  <a:t>assumed</a:t>
                </a:r>
                <a:r>
                  <a:rPr lang="tr-TR" sz="3200" dirty="0"/>
                  <a:t> </a:t>
                </a:r>
                <a:r>
                  <a:rPr lang="tr-TR" sz="3200" dirty="0" err="1"/>
                  <a:t>that</a:t>
                </a:r>
                <a:r>
                  <a:rPr lang="tr-TR" sz="3200" dirty="0"/>
                  <a:t> </a:t>
                </a:r>
                <a:r>
                  <a:rPr lang="tr-TR" sz="3200" dirty="0" err="1"/>
                  <a:t>the</a:t>
                </a:r>
                <a:r>
                  <a:rPr lang="tr-TR" sz="3200" dirty="0"/>
                  <a:t> </a:t>
                </a:r>
                <a:r>
                  <a:rPr lang="tr-TR" sz="3200" i="1" dirty="0" err="1"/>
                  <a:t>mean</a:t>
                </a:r>
                <a:r>
                  <a:rPr lang="tr-TR" sz="3200" dirty="0"/>
                  <a:t> </a:t>
                </a:r>
                <a:r>
                  <a:rPr lang="tr-TR" sz="3200" dirty="0" err="1"/>
                  <a:t>was</a:t>
                </a:r>
                <a:r>
                  <a:rPr lang="tr-TR" sz="3200" dirty="0"/>
                  <a:t> </a:t>
                </a:r>
                <a:r>
                  <a:rPr lang="tr-TR" sz="3200" dirty="0" err="1"/>
                  <a:t>zero</a:t>
                </a:r>
                <a:r>
                  <a:rPr lang="tr-TR" sz="3200" dirty="0"/>
                  <a:t>.</a:t>
                </a:r>
              </a:p>
              <a:p>
                <a:pPr algn="just"/>
                <a:r>
                  <a:rPr lang="tr-TR" sz="3200" dirty="0" err="1"/>
                  <a:t>Furthermore</a:t>
                </a:r>
                <a:r>
                  <a:rPr lang="tr-TR" sz="3200" dirty="0"/>
                  <a:t>, it can be </a:t>
                </a:r>
                <a:r>
                  <a:rPr lang="tr-TR" sz="3200" dirty="0" err="1"/>
                  <a:t>assumed</a:t>
                </a:r>
                <a:r>
                  <a:rPr lang="tr-TR" sz="3200" dirty="0"/>
                  <a:t> </a:t>
                </a:r>
                <a:r>
                  <a:rPr lang="tr-TR" sz="3200" dirty="0" err="1"/>
                  <a:t>that</a:t>
                </a:r>
                <a:r>
                  <a:rPr lang="tr-TR" sz="3200" dirty="0"/>
                  <a:t> </a:t>
                </a:r>
                <a:r>
                  <a:rPr lang="tr-TR" sz="3200" dirty="0" err="1"/>
                  <a:t>the</a:t>
                </a:r>
                <a:r>
                  <a:rPr lang="tr-TR" sz="3200" dirty="0"/>
                  <a:t> </a:t>
                </a:r>
                <a:r>
                  <a:rPr lang="tr-TR" sz="3200" i="1" dirty="0" err="1"/>
                  <a:t>variance</a:t>
                </a:r>
                <a:r>
                  <a:rPr lang="tr-TR" sz="3200" i="1" dirty="0"/>
                  <a:t> </a:t>
                </a:r>
                <a:r>
                  <a:rPr lang="tr-TR" sz="3200" dirty="0"/>
                  <a:t>of </a:t>
                </a:r>
                <a:r>
                  <a:rPr lang="tr-TR" sz="3200" dirty="0" err="1"/>
                  <a:t>this</a:t>
                </a:r>
                <a:r>
                  <a:rPr lang="tr-TR" sz="3200" dirty="0"/>
                  <a:t> </a:t>
                </a:r>
                <a:r>
                  <a:rPr lang="tr-TR" sz="3200" dirty="0" err="1"/>
                  <a:t>conditional</a:t>
                </a:r>
                <a:r>
                  <a:rPr lang="tr-TR" sz="3200" dirty="0"/>
                  <a:t> </a:t>
                </a:r>
                <a:r>
                  <a:rPr lang="tr-TR" sz="3200" dirty="0" err="1"/>
                  <a:t>distrubition</a:t>
                </a:r>
                <a:r>
                  <a:rPr lang="tr-TR" sz="3200" dirty="0"/>
                  <a:t> </a:t>
                </a:r>
                <a:r>
                  <a:rPr lang="tr-TR" sz="3200" dirty="0" err="1"/>
                  <a:t>does</a:t>
                </a:r>
                <a:r>
                  <a:rPr lang="tr-TR" sz="3200" dirty="0"/>
                  <a:t> not </a:t>
                </a:r>
                <a:r>
                  <a:rPr lang="tr-TR" sz="3200" dirty="0" err="1"/>
                  <a:t>depend</a:t>
                </a:r>
                <a:r>
                  <a:rPr lang="tr-TR" sz="3200" dirty="0"/>
                  <a:t> 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32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tr-TR" sz="3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tr-TR" sz="3200" dirty="0"/>
                  <a:t>.</a:t>
                </a:r>
              </a:p>
              <a:p>
                <a:pPr algn="just"/>
                <a:r>
                  <a:rPr lang="tr-TR" sz="3200" dirty="0" err="1"/>
                  <a:t>This</a:t>
                </a:r>
                <a:r>
                  <a:rPr lang="tr-TR" sz="3200" dirty="0"/>
                  <a:t> </a:t>
                </a:r>
                <a:r>
                  <a:rPr lang="tr-TR" sz="3200" dirty="0" err="1"/>
                  <a:t>means</a:t>
                </a:r>
                <a:r>
                  <a:rPr lang="tr-TR" sz="3200" dirty="0"/>
                  <a:t> </a:t>
                </a:r>
                <a:r>
                  <a:rPr lang="tr-TR" sz="3200" dirty="0" err="1"/>
                  <a:t>the</a:t>
                </a:r>
                <a:r>
                  <a:rPr lang="tr-TR" sz="3200" dirty="0"/>
                  <a:t> </a:t>
                </a:r>
                <a:r>
                  <a:rPr lang="tr-TR" sz="3200" dirty="0" err="1"/>
                  <a:t>errors</a:t>
                </a:r>
                <a:r>
                  <a:rPr lang="tr-TR" sz="3200" dirty="0"/>
                  <a:t> </a:t>
                </a:r>
                <a:r>
                  <a:rPr lang="tr-TR" sz="3200" dirty="0" err="1"/>
                  <a:t>are</a:t>
                </a:r>
                <a:r>
                  <a:rPr lang="tr-TR" sz="3200" dirty="0"/>
                  <a:t> </a:t>
                </a:r>
                <a:r>
                  <a:rPr lang="tr-TR" sz="3200" i="1" dirty="0" err="1"/>
                  <a:t>homoskedastic</a:t>
                </a:r>
                <a:r>
                  <a:rPr lang="tr-TR" sz="3200" i="1" dirty="0"/>
                  <a:t>. </a:t>
                </a:r>
              </a:p>
              <a:p>
                <a:pPr algn="just"/>
                <a:endParaRPr lang="tr-TR" i="1" dirty="0"/>
              </a:p>
              <a:p>
                <a:pPr marL="0" indent="0" algn="r">
                  <a:buNone/>
                </a:pPr>
                <a:r>
                  <a:rPr lang="tr-TR" sz="1200" dirty="0" err="1"/>
                  <a:t>Stock</a:t>
                </a:r>
                <a:r>
                  <a:rPr lang="tr-TR" sz="1200" dirty="0"/>
                  <a:t> </a:t>
                </a:r>
                <a:r>
                  <a:rPr lang="tr-TR" sz="1200" dirty="0" err="1"/>
                  <a:t>and</a:t>
                </a:r>
                <a:r>
                  <a:rPr lang="tr-TR" sz="1200" dirty="0"/>
                  <a:t> Watson (</a:t>
                </a:r>
                <a:r>
                  <a:rPr lang="tr-TR" sz="1200" dirty="0" err="1"/>
                  <a:t>Chapter</a:t>
                </a:r>
                <a:r>
                  <a:rPr lang="tr-TR" sz="1200" dirty="0"/>
                  <a:t> 5)</a:t>
                </a:r>
                <a:endParaRPr lang="tr-TR" sz="1200" i="1" dirty="0"/>
              </a:p>
              <a:p>
                <a:pPr algn="just"/>
                <a:endParaRPr lang="tr-TR" i="1" dirty="0"/>
              </a:p>
              <a:p>
                <a:pPr marL="0" indent="0" algn="r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33" t="-3782" r="-1449" b="-84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9340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Heteroskedasticity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Homoskedasticity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dirty="0" err="1"/>
              <a:t>Definitions</a:t>
            </a:r>
            <a:r>
              <a:rPr lang="tr-TR" b="1" dirty="0"/>
              <a:t> of </a:t>
            </a:r>
            <a:r>
              <a:rPr lang="tr-TR" b="1" dirty="0" err="1"/>
              <a:t>Heteroskedasticity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Homoskedasticity</a:t>
            </a:r>
            <a:endParaRPr lang="tr-TR" b="1" dirty="0"/>
          </a:p>
          <a:p>
            <a:pPr marL="0" indent="0" algn="ctr">
              <a:buNone/>
            </a:pPr>
            <a:endParaRPr lang="tr-TR" b="1" dirty="0"/>
          </a:p>
          <a:p>
            <a:pPr algn="just"/>
            <a:r>
              <a:rPr lang="en-US" sz="3600" dirty="0"/>
              <a:t>If </a:t>
            </a:r>
            <a:r>
              <a:rPr lang="en-US" sz="3600" dirty="0" err="1"/>
              <a:t>var</a:t>
            </a:r>
            <a:r>
              <a:rPr lang="en-US" sz="3600" dirty="0"/>
              <a:t>(</a:t>
            </a:r>
            <a:r>
              <a:rPr lang="en-US" sz="3600" i="1" dirty="0" err="1"/>
              <a:t>u</a:t>
            </a:r>
            <a:r>
              <a:rPr lang="en-US" sz="3600" dirty="0" err="1"/>
              <a:t>|</a:t>
            </a:r>
            <a:r>
              <a:rPr lang="en-US" sz="3600" i="1" dirty="0" err="1"/>
              <a:t>X</a:t>
            </a:r>
            <a:r>
              <a:rPr lang="en-US" sz="3600" dirty="0"/>
              <a:t>=</a:t>
            </a:r>
            <a:r>
              <a:rPr lang="en-US" sz="3600" i="1" dirty="0"/>
              <a:t>x</a:t>
            </a:r>
            <a:r>
              <a:rPr lang="en-US" sz="3600" dirty="0"/>
              <a:t>) is constant – that is, if the variance of the conditional distribution of </a:t>
            </a:r>
            <a:r>
              <a:rPr lang="en-US" sz="3600" i="1" dirty="0"/>
              <a:t>u</a:t>
            </a:r>
            <a:r>
              <a:rPr lang="en-US" sz="3600" dirty="0"/>
              <a:t> given </a:t>
            </a:r>
            <a:r>
              <a:rPr lang="en-US" sz="3600" i="1" dirty="0"/>
              <a:t>X</a:t>
            </a:r>
            <a:r>
              <a:rPr lang="en-US" sz="3600" dirty="0"/>
              <a:t> does not depend on </a:t>
            </a:r>
            <a:r>
              <a:rPr lang="en-US" sz="3600" i="1" dirty="0"/>
              <a:t>X</a:t>
            </a:r>
            <a:r>
              <a:rPr lang="en-US" sz="3600" dirty="0"/>
              <a:t> – then </a:t>
            </a:r>
            <a:r>
              <a:rPr lang="en-US" sz="3600" i="1" dirty="0"/>
              <a:t>u</a:t>
            </a:r>
            <a:r>
              <a:rPr lang="en-US" sz="3600" dirty="0"/>
              <a:t> is said to be </a:t>
            </a:r>
            <a:r>
              <a:rPr lang="en-US" sz="3600" b="1" i="1" dirty="0" err="1"/>
              <a:t>homoskedastic</a:t>
            </a:r>
            <a:r>
              <a:rPr lang="en-US" sz="3600" dirty="0"/>
              <a:t>. </a:t>
            </a:r>
            <a:endParaRPr lang="tr-TR" sz="3600" dirty="0"/>
          </a:p>
          <a:p>
            <a:pPr algn="just"/>
            <a:r>
              <a:rPr lang="en-US" sz="3600" dirty="0"/>
              <a:t>Otherwise, </a:t>
            </a:r>
            <a:r>
              <a:rPr lang="en-US" sz="3600" i="1" dirty="0"/>
              <a:t>u</a:t>
            </a:r>
            <a:r>
              <a:rPr lang="en-US" sz="3600" dirty="0"/>
              <a:t> is </a:t>
            </a:r>
            <a:r>
              <a:rPr lang="en-US" sz="3600" b="1" i="1" dirty="0"/>
              <a:t>heteroskedastic</a:t>
            </a:r>
            <a:r>
              <a:rPr lang="en-US" sz="3600" dirty="0"/>
              <a:t>.</a:t>
            </a:r>
            <a:endParaRPr lang="tr-TR" sz="3600" dirty="0"/>
          </a:p>
          <a:p>
            <a:pPr marL="0" indent="0" algn="ctr">
              <a:buNone/>
            </a:pPr>
            <a:endParaRPr lang="tr-TR" b="1" dirty="0"/>
          </a:p>
          <a:p>
            <a:pPr marL="0" indent="0" algn="r">
              <a:buNone/>
            </a:pPr>
            <a:r>
              <a:rPr lang="tr-TR" sz="1200" dirty="0" err="1"/>
              <a:t>Stock</a:t>
            </a:r>
            <a:r>
              <a:rPr lang="tr-TR" sz="1200" dirty="0"/>
              <a:t> </a:t>
            </a:r>
            <a:r>
              <a:rPr lang="tr-TR" sz="1200" dirty="0" err="1"/>
              <a:t>and</a:t>
            </a:r>
            <a:r>
              <a:rPr lang="tr-TR" sz="1200" dirty="0"/>
              <a:t> Watson (</a:t>
            </a:r>
            <a:r>
              <a:rPr lang="tr-TR" sz="1200" dirty="0" err="1"/>
              <a:t>Chapter</a:t>
            </a:r>
            <a:r>
              <a:rPr lang="tr-TR" sz="1200" dirty="0"/>
              <a:t> 5)</a:t>
            </a:r>
            <a:endParaRPr lang="tr-TR" sz="1200" i="1" dirty="0"/>
          </a:p>
          <a:p>
            <a:pPr algn="just"/>
            <a:endParaRPr lang="tr-TR" i="1" dirty="0"/>
          </a:p>
          <a:p>
            <a:pPr marL="0" indent="0" algn="r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9177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Heteroskedasticity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Homoskedasticity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 algn="ctr">
                  <a:buNone/>
                </a:pPr>
                <a:r>
                  <a:rPr lang="tr-TR" b="1" dirty="0"/>
                  <a:t>Definitions of </a:t>
                </a:r>
                <a:r>
                  <a:rPr lang="tr-TR" b="1" dirty="0" err="1"/>
                  <a:t>Heteroskedasticity</a:t>
                </a:r>
                <a:r>
                  <a:rPr lang="tr-TR" b="1" dirty="0"/>
                  <a:t> </a:t>
                </a:r>
                <a:r>
                  <a:rPr lang="tr-TR" b="1" dirty="0" err="1"/>
                  <a:t>and</a:t>
                </a:r>
                <a:r>
                  <a:rPr lang="tr-TR" b="1" dirty="0"/>
                  <a:t> </a:t>
                </a:r>
                <a:r>
                  <a:rPr lang="tr-TR" b="1" dirty="0" err="1"/>
                  <a:t>Homoskedasticity</a:t>
                </a:r>
                <a:r>
                  <a:rPr lang="tr-TR" b="1" dirty="0"/>
                  <a:t> (2)</a:t>
                </a:r>
              </a:p>
              <a:p>
                <a:pPr marL="0" indent="0">
                  <a:buNone/>
                </a:pPr>
                <a:endParaRPr lang="tr-TR" b="1" dirty="0"/>
              </a:p>
              <a:p>
                <a:pPr marL="0" indent="0">
                  <a:buNone/>
                </a:pPr>
                <a:r>
                  <a:rPr lang="tr-TR" dirty="0" err="1"/>
                  <a:t>Symbolically</a:t>
                </a:r>
                <a:r>
                  <a:rPr lang="tr-TR" dirty="0"/>
                  <a:t>, </a:t>
                </a:r>
                <a:r>
                  <a:rPr lang="tr-TR" dirty="0" err="1"/>
                  <a:t>homoskedasticity</a:t>
                </a:r>
                <a:r>
                  <a:rPr lang="tr-TR" dirty="0"/>
                  <a:t> is 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tr-T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tr-TR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=1, 2, ⋯, 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r>
                  <a:rPr lang="tr-TR" dirty="0" err="1"/>
                  <a:t>and</a:t>
                </a:r>
                <a:r>
                  <a:rPr lang="tr-TR" dirty="0"/>
                  <a:t> </a:t>
                </a:r>
                <a:r>
                  <a:rPr lang="tr-TR" dirty="0" err="1"/>
                  <a:t>heteroskedasticity</a:t>
                </a:r>
                <a:r>
                  <a:rPr lang="tr-TR" dirty="0"/>
                  <a:t> is 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  <m:r>
                        <a:rPr lang="tr-TR" i="1">
                          <a:latin typeface="Cambria Math" panose="02040503050406030204" pitchFamily="18" charset="0"/>
                        </a:rPr>
                        <m:t>= </m:t>
                      </m:r>
                      <m:sSubSup>
                        <m:sSubSupPr>
                          <m:ctrlPr>
                            <a:rPr lang="tr-TR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        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=1, 2, ⋯, 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tr-TR" dirty="0"/>
              </a:p>
              <a:p>
                <a:pPr marL="0" indent="0" algn="r">
                  <a:buNone/>
                </a:pPr>
                <a:r>
                  <a:rPr lang="en-US" sz="1200" dirty="0"/>
                  <a:t>Gujarati and Porter (Chapter 11)</a:t>
                </a:r>
                <a:endParaRPr lang="tr-TR" i="1" dirty="0"/>
              </a:p>
              <a:p>
                <a:pPr marL="0" indent="0" algn="r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80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1611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Heteroskedasticity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Homoskedasticity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01320"/>
          </a:xfrm>
        </p:spPr>
        <p:txBody>
          <a:bodyPr/>
          <a:lstStyle/>
          <a:p>
            <a:pPr algn="ctr"/>
            <a:r>
              <a:rPr lang="tr-TR" dirty="0" err="1"/>
              <a:t>Homoskedasticity</a:t>
            </a:r>
            <a:r>
              <a:rPr lang="tr-TR" dirty="0"/>
              <a:t> in a Picture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01320"/>
          </a:xfrm>
        </p:spPr>
        <p:txBody>
          <a:bodyPr/>
          <a:lstStyle/>
          <a:p>
            <a:pPr algn="ctr"/>
            <a:r>
              <a:rPr lang="tr-TR" dirty="0" err="1"/>
              <a:t>Heteroskedasticity</a:t>
            </a:r>
            <a:r>
              <a:rPr lang="tr-TR" dirty="0"/>
              <a:t> in a Picture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400800" y="2251495"/>
            <a:ext cx="4954588" cy="39381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conditional</a:t>
            </a:r>
            <a:r>
              <a:rPr lang="tr-TR" sz="1600" dirty="0"/>
              <a:t> </a:t>
            </a:r>
            <a:r>
              <a:rPr lang="tr-TR" sz="1600" dirty="0" err="1"/>
              <a:t>distributions</a:t>
            </a:r>
            <a:r>
              <a:rPr lang="tr-TR" sz="1600" dirty="0"/>
              <a:t> </a:t>
            </a:r>
            <a:r>
              <a:rPr lang="tr-TR" sz="1600" i="1" dirty="0" err="1"/>
              <a:t>different</a:t>
            </a:r>
            <a:r>
              <a:rPr lang="tr-TR" sz="1600" i="1" dirty="0"/>
              <a:t> spread</a:t>
            </a:r>
            <a:r>
              <a:rPr lang="tr-TR" sz="1600" dirty="0"/>
              <a:t>; 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variance</a:t>
            </a:r>
            <a:r>
              <a:rPr lang="tr-TR" sz="1600" dirty="0"/>
              <a:t> of </a:t>
            </a:r>
            <a:r>
              <a:rPr lang="tr-TR" sz="1600" dirty="0" err="1"/>
              <a:t>these</a:t>
            </a:r>
            <a:r>
              <a:rPr lang="tr-TR" sz="1600" dirty="0"/>
              <a:t> </a:t>
            </a:r>
            <a:r>
              <a:rPr lang="tr-TR" sz="1600" dirty="0" err="1"/>
              <a:t>distributions</a:t>
            </a:r>
            <a:r>
              <a:rPr lang="tr-TR" sz="1600" dirty="0"/>
              <a:t> is </a:t>
            </a:r>
            <a:r>
              <a:rPr lang="tr-TR" sz="1600" dirty="0" err="1"/>
              <a:t>different</a:t>
            </a:r>
            <a:r>
              <a:rPr lang="tr-TR" sz="1600" dirty="0"/>
              <a:t> </a:t>
            </a:r>
            <a:r>
              <a:rPr lang="tr-TR" sz="1600" dirty="0" err="1"/>
              <a:t>for</a:t>
            </a:r>
            <a:r>
              <a:rPr lang="tr-TR" sz="1600" dirty="0"/>
              <a:t> 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various</a:t>
            </a:r>
            <a:r>
              <a:rPr lang="tr-TR" sz="1600" dirty="0"/>
              <a:t> </a:t>
            </a:r>
            <a:r>
              <a:rPr lang="tr-TR" sz="1600" dirty="0" err="1"/>
              <a:t>values</a:t>
            </a:r>
            <a:r>
              <a:rPr lang="tr-TR" sz="1600" dirty="0"/>
              <a:t> of </a:t>
            </a:r>
            <a:r>
              <a:rPr lang="tr-TR" sz="1600" i="1" dirty="0"/>
              <a:t>x</a:t>
            </a:r>
            <a:r>
              <a:rPr lang="tr-TR" sz="1600" dirty="0"/>
              <a:t>.</a:t>
            </a:r>
          </a:p>
        </p:txBody>
      </p:sp>
      <p:sp>
        <p:nvSpPr>
          <p:cNvPr id="8" name="İçerik Yer Tutucusu 7"/>
          <p:cNvSpPr>
            <a:spLocks noGrp="1"/>
          </p:cNvSpPr>
          <p:nvPr>
            <p:ph sz="half" idx="2"/>
          </p:nvPr>
        </p:nvSpPr>
        <p:spPr>
          <a:xfrm>
            <a:off x="839788" y="2251494"/>
            <a:ext cx="5157787" cy="39381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r>
              <a:rPr lang="tr-TR" sz="1600" dirty="0" err="1"/>
              <a:t>All</a:t>
            </a:r>
            <a:r>
              <a:rPr lang="tr-TR" sz="1600" dirty="0"/>
              <a:t> 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conditional</a:t>
            </a:r>
            <a:r>
              <a:rPr lang="tr-TR" sz="1600" dirty="0"/>
              <a:t> </a:t>
            </a:r>
            <a:r>
              <a:rPr lang="tr-TR" sz="1600" dirty="0" err="1"/>
              <a:t>distributions</a:t>
            </a:r>
            <a:r>
              <a:rPr lang="tr-TR" sz="1600" dirty="0"/>
              <a:t> </a:t>
            </a:r>
            <a:r>
              <a:rPr lang="tr-TR" sz="1600" dirty="0" err="1"/>
              <a:t>have</a:t>
            </a:r>
            <a:r>
              <a:rPr lang="tr-TR" sz="1600" dirty="0"/>
              <a:t> 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i="1" dirty="0" err="1"/>
              <a:t>same</a:t>
            </a:r>
            <a:r>
              <a:rPr lang="tr-TR" sz="1600" i="1" dirty="0"/>
              <a:t> spread</a:t>
            </a:r>
            <a:r>
              <a:rPr lang="tr-TR" sz="1600" dirty="0"/>
              <a:t>; 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variance</a:t>
            </a:r>
            <a:r>
              <a:rPr lang="tr-TR" sz="1600" dirty="0"/>
              <a:t> of </a:t>
            </a:r>
            <a:r>
              <a:rPr lang="tr-TR" sz="1600" dirty="0" err="1"/>
              <a:t>these</a:t>
            </a:r>
            <a:r>
              <a:rPr lang="tr-TR" sz="1600" dirty="0"/>
              <a:t> </a:t>
            </a:r>
            <a:r>
              <a:rPr lang="tr-TR" sz="1600" dirty="0" err="1"/>
              <a:t>distributions</a:t>
            </a:r>
            <a:r>
              <a:rPr lang="tr-TR" sz="1600" dirty="0"/>
              <a:t> is 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same</a:t>
            </a:r>
            <a:r>
              <a:rPr lang="tr-TR" sz="1600" dirty="0"/>
              <a:t> </a:t>
            </a:r>
            <a:r>
              <a:rPr lang="tr-TR" sz="1600" dirty="0" err="1"/>
              <a:t>for</a:t>
            </a:r>
            <a:r>
              <a:rPr lang="tr-TR" sz="1600" dirty="0"/>
              <a:t> 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various</a:t>
            </a:r>
            <a:r>
              <a:rPr lang="tr-TR" sz="1600" dirty="0"/>
              <a:t> </a:t>
            </a:r>
            <a:r>
              <a:rPr lang="tr-TR" sz="1600" dirty="0" err="1"/>
              <a:t>values</a:t>
            </a:r>
            <a:r>
              <a:rPr lang="tr-TR" sz="1600" dirty="0"/>
              <a:t> of </a:t>
            </a:r>
            <a:r>
              <a:rPr lang="tr-TR" sz="1600" i="1" dirty="0"/>
              <a:t>x</a:t>
            </a:r>
            <a:r>
              <a:rPr lang="tr-TR" sz="1600" dirty="0"/>
              <a:t>.</a:t>
            </a:r>
          </a:p>
        </p:txBody>
      </p:sp>
      <p:pic>
        <p:nvPicPr>
          <p:cNvPr id="9" name="Picture 2" descr="fig_4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1" t="18637" r="14565" b="56531"/>
          <a:stretch>
            <a:fillRect/>
          </a:stretch>
        </p:blipFill>
        <p:spPr bwMode="auto">
          <a:xfrm>
            <a:off x="665163" y="2182483"/>
            <a:ext cx="4848825" cy="2741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6" name="Picture 2" descr="fig_5_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44" t="60677" r="16212" b="12955"/>
          <a:stretch>
            <a:fillRect/>
          </a:stretch>
        </p:blipFill>
        <p:spPr bwMode="auto">
          <a:xfrm>
            <a:off x="6644166" y="2368658"/>
            <a:ext cx="4467855" cy="2976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Metin kutusu 10"/>
          <p:cNvSpPr txBox="1"/>
          <p:nvPr/>
        </p:nvSpPr>
        <p:spPr>
          <a:xfrm>
            <a:off x="9313803" y="6335108"/>
            <a:ext cx="20415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/>
              <a:t>Stock</a:t>
            </a:r>
            <a:r>
              <a:rPr lang="tr-TR" sz="1200" dirty="0"/>
              <a:t> </a:t>
            </a:r>
            <a:r>
              <a:rPr lang="tr-TR" sz="1200" dirty="0" err="1"/>
              <a:t>and</a:t>
            </a:r>
            <a:r>
              <a:rPr lang="tr-TR" sz="1200" dirty="0"/>
              <a:t> Watson (</a:t>
            </a:r>
            <a:r>
              <a:rPr lang="tr-TR" sz="1200" dirty="0" err="1"/>
              <a:t>Chapter</a:t>
            </a:r>
            <a:r>
              <a:rPr lang="tr-TR" sz="1200" dirty="0"/>
              <a:t> 5)</a:t>
            </a:r>
            <a:endParaRPr lang="tr-TR" sz="1200" i="1" dirty="0"/>
          </a:p>
        </p:txBody>
      </p:sp>
    </p:spTree>
    <p:extLst>
      <p:ext uri="{BB962C8B-B14F-4D97-AF65-F5344CB8AC3E}">
        <p14:creationId xmlns:p14="http://schemas.microsoft.com/office/powerpoint/2010/main" val="1534092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Heteroskedasticity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Homoskedasticity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(5)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40000" lnSpcReduction="20000"/>
              </a:bodyPr>
              <a:lstStyle/>
              <a:p>
                <a:pPr marL="0" indent="0" algn="ctr">
                  <a:buNone/>
                </a:pPr>
                <a:r>
                  <a:rPr lang="tr-TR" sz="3400" b="1" dirty="0"/>
                  <a:t>Example 1: </a:t>
                </a:r>
                <a:r>
                  <a:rPr lang="en-GB" sz="3400" b="1" dirty="0"/>
                  <a:t>The Gender Gap in</a:t>
                </a:r>
                <a:r>
                  <a:rPr lang="tr-TR" sz="3400" b="1" dirty="0"/>
                  <a:t> </a:t>
                </a:r>
                <a:r>
                  <a:rPr lang="en-GB" sz="3400" b="1" dirty="0"/>
                  <a:t>Earnings of College Graduates</a:t>
                </a:r>
                <a:endParaRPr lang="tr-TR" sz="3400" b="1" dirty="0"/>
              </a:p>
              <a:p>
                <a:pPr marL="0" indent="0" algn="ctr">
                  <a:buNone/>
                </a:pPr>
                <a:endParaRPr lang="tr-TR" sz="3400" b="1" dirty="0"/>
              </a:p>
              <a:p>
                <a:pPr marL="0" indent="0" algn="just">
                  <a:buNone/>
                </a:pPr>
                <a:r>
                  <a:rPr lang="tr-TR" sz="3400" dirty="0"/>
                  <a:t>Consider the earnings of male versus female university graduates with the following dummy variable regression model:</a:t>
                </a:r>
              </a:p>
              <a:p>
                <a:pPr marL="0" indent="0" algn="just">
                  <a:buNone/>
                </a:pPr>
                <a:endParaRPr lang="tr-TR" sz="3400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tr-TR" sz="3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3400" i="1">
                            <a:latin typeface="Cambria Math" panose="02040503050406030204" pitchFamily="18" charset="0"/>
                          </a:rPr>
                          <m:t>𝐸𝑎𝑟𝑛𝑖𝑛𝑔𝑠</m:t>
                        </m:r>
                      </m:e>
                      <m:sub>
                        <m:r>
                          <a:rPr lang="tr-TR" sz="3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tr-TR" sz="3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3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3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tr-TR" sz="3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tr-TR" sz="34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tr-TR" sz="3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3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tr-TR" sz="3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tr-TR" sz="3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3400" i="1">
                            <a:latin typeface="Cambria Math" panose="02040503050406030204" pitchFamily="18" charset="0"/>
                          </a:rPr>
                          <m:t>𝑀𝐴𝐿𝐸</m:t>
                        </m:r>
                      </m:e>
                      <m:sub>
                        <m:r>
                          <a:rPr lang="tr-TR" sz="3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tr-TR" sz="34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tr-TR" sz="3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34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tr-TR" sz="3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tr-TR" sz="3400" i="1">
                        <a:latin typeface="Cambria Math" panose="02040503050406030204" pitchFamily="18" charset="0"/>
                      </a:rPr>
                      <m:t>      </m:t>
                    </m:r>
                    <m:r>
                      <a:rPr lang="tr-TR" sz="34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tr-TR" sz="3400" i="1">
                        <a:latin typeface="Cambria Math" panose="02040503050406030204" pitchFamily="18" charset="0"/>
                      </a:rPr>
                      <m:t>=1, 2, ⋯, </m:t>
                    </m:r>
                    <m:r>
                      <a:rPr lang="tr-TR" sz="34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tr-TR" sz="3400" dirty="0"/>
                  <a:t>.</a:t>
                </a:r>
              </a:p>
              <a:p>
                <a:pPr marL="0" indent="0" algn="just">
                  <a:buNone/>
                </a:pPr>
                <a:endParaRPr lang="tr-TR" sz="3400" dirty="0"/>
              </a:p>
              <a:p>
                <a:pPr marL="0" indent="0" algn="just">
                  <a:buNone/>
                </a:pPr>
                <a:r>
                  <a:rPr lang="tr-TR" sz="3400" dirty="0"/>
                  <a:t>where</a:t>
                </a:r>
              </a:p>
              <a:p>
                <a:pPr marL="0" indent="0" algn="just">
                  <a:buNone/>
                </a:pPr>
                <a:endParaRPr lang="tr-TR" sz="3400" dirty="0"/>
              </a:p>
              <a:p>
                <a:endParaRPr lang="tr-TR" sz="3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3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3400" b="0" i="1" smtClean="0">
                              <a:latin typeface="Cambria Math" panose="02040503050406030204" pitchFamily="18" charset="0"/>
                            </a:rPr>
                            <m:t>𝑀𝐴𝐿𝐸</m:t>
                          </m:r>
                        </m:e>
                        <m:sub>
                          <m:r>
                            <a:rPr lang="tr-TR" sz="3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tr-TR" sz="34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tr-TR" sz="3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tr-TR" sz="3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tr-TR" sz="3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tr-TR" sz="340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tr-TR" sz="3400" i="1">
                                    <a:latin typeface="Cambria Math" panose="02040503050406030204" pitchFamily="18" charset="0"/>
                                  </a:rPr>
                                  <m:t>𝑖𝑓</m:t>
                                </m:r>
                                <m:r>
                                  <a:rPr lang="tr-TR" sz="34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tr-TR" sz="3400" b="0" i="1" smtClean="0">
                                    <a:latin typeface="Cambria Math" panose="02040503050406030204" pitchFamily="18" charset="0"/>
                                  </a:rPr>
                                  <m:t>𝑚𝑎𝑙𝑒</m:t>
                                </m:r>
                              </m:e>
                            </m:mr>
                            <m:mr>
                              <m:e>
                                <m:r>
                                  <a:rPr lang="tr-TR" sz="3400" i="1">
                                    <a:latin typeface="Cambria Math" panose="02040503050406030204" pitchFamily="18" charset="0"/>
                                  </a:rPr>
                                  <m:t>0 </m:t>
                                </m:r>
                                <m:r>
                                  <a:rPr lang="tr-TR" sz="3400" i="1">
                                    <a:latin typeface="Cambria Math" panose="02040503050406030204" pitchFamily="18" charset="0"/>
                                  </a:rPr>
                                  <m:t>𝑖𝑓</m:t>
                                </m:r>
                                <m:r>
                                  <a:rPr lang="tr-TR" sz="34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tr-TR" sz="3400" b="0" i="1" smtClean="0">
                                    <a:latin typeface="Cambria Math" panose="02040503050406030204" pitchFamily="18" charset="0"/>
                                  </a:rPr>
                                  <m:t>𝑓𝑒𝑚𝑎𝑙𝑒</m:t>
                                </m:r>
                                <m:r>
                                  <a:rPr lang="tr-TR" sz="3400" i="1"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tr-TR" sz="3400" dirty="0"/>
              </a:p>
              <a:p>
                <a:pPr marL="0" indent="0" algn="just">
                  <a:buNone/>
                </a:pPr>
                <a:endParaRPr lang="tr-TR" dirty="0"/>
              </a:p>
              <a:p>
                <a:pPr marL="0" indent="0" algn="just">
                  <a:buNone/>
                </a:pPr>
                <a:r>
                  <a:rPr lang="tr-TR" dirty="0"/>
                  <a:t> </a:t>
                </a:r>
              </a:p>
              <a:p>
                <a:pPr marL="0" indent="0" algn="just">
                  <a:buNone/>
                </a:pPr>
                <a:endParaRPr lang="tr-TR" dirty="0"/>
              </a:p>
              <a:p>
                <a:pPr marL="0" indent="0" algn="ctr">
                  <a:buNone/>
                </a:pPr>
                <a:endParaRPr lang="tr-TR" dirty="0"/>
              </a:p>
              <a:p>
                <a:pPr marL="0" indent="0" algn="r">
                  <a:buNone/>
                </a:pPr>
                <a:r>
                  <a:rPr lang="tr-TR" sz="2500" dirty="0" err="1"/>
                  <a:t>Stock</a:t>
                </a:r>
                <a:r>
                  <a:rPr lang="tr-TR" sz="2500" dirty="0"/>
                  <a:t> </a:t>
                </a:r>
                <a:r>
                  <a:rPr lang="tr-TR" sz="2500" dirty="0" err="1"/>
                  <a:t>and</a:t>
                </a:r>
                <a:r>
                  <a:rPr lang="tr-TR" sz="2500" dirty="0"/>
                  <a:t> Watson (</a:t>
                </a:r>
                <a:r>
                  <a:rPr lang="tr-TR" sz="2500" dirty="0" err="1"/>
                  <a:t>Chapter</a:t>
                </a:r>
                <a:r>
                  <a:rPr lang="tr-TR" sz="2500" dirty="0"/>
                  <a:t> 5)</a:t>
                </a:r>
                <a:endParaRPr lang="tr-TR" sz="2500" i="1" dirty="0"/>
              </a:p>
              <a:p>
                <a:pPr marL="0" indent="0" algn="ctr">
                  <a:buNone/>
                </a:pPr>
                <a:endParaRPr lang="tr-TR" dirty="0"/>
              </a:p>
              <a:p>
                <a:pPr marL="0" indent="0" algn="ctr">
                  <a:buNone/>
                </a:pPr>
                <a:endParaRPr lang="tr-TR" dirty="0"/>
              </a:p>
              <a:p>
                <a:pPr marL="0" indent="0" algn="r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4" t="-1401" b="-14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4982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Heteroskedasticity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Homoskedasticity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(6)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dirty="0"/>
              <a:t>Example 1: </a:t>
            </a:r>
            <a:r>
              <a:rPr lang="en-GB" b="1" dirty="0"/>
              <a:t>The Gender Gap in</a:t>
            </a:r>
            <a:r>
              <a:rPr lang="tr-TR" b="1" dirty="0"/>
              <a:t> </a:t>
            </a:r>
            <a:r>
              <a:rPr lang="en-GB" b="1" dirty="0"/>
              <a:t>Earnings of College Graduates</a:t>
            </a:r>
            <a:endParaRPr lang="tr-TR" b="1" dirty="0"/>
          </a:p>
          <a:p>
            <a:pPr marL="0" indent="0" algn="just">
              <a:buNone/>
            </a:pPr>
            <a:r>
              <a:rPr lang="tr-TR" sz="3600" dirty="0"/>
              <a:t>Is the variance of the error term the same for male and female?</a:t>
            </a:r>
          </a:p>
          <a:p>
            <a:pPr marL="0" indent="0" algn="just">
              <a:buNone/>
            </a:pPr>
            <a:endParaRPr lang="tr-TR" sz="3600" dirty="0"/>
          </a:p>
          <a:p>
            <a:pPr algn="just"/>
            <a:r>
              <a:rPr lang="tr-TR" sz="3600" dirty="0" err="1"/>
              <a:t>If</a:t>
            </a:r>
            <a:r>
              <a:rPr lang="tr-TR" sz="3600" dirty="0"/>
              <a:t> </a:t>
            </a:r>
            <a:r>
              <a:rPr lang="tr-TR" sz="3600" dirty="0" err="1"/>
              <a:t>the</a:t>
            </a:r>
            <a:r>
              <a:rPr lang="tr-TR" sz="3600" dirty="0"/>
              <a:t> </a:t>
            </a:r>
            <a:r>
              <a:rPr lang="tr-TR" sz="3600" dirty="0" err="1"/>
              <a:t>answer</a:t>
            </a:r>
            <a:r>
              <a:rPr lang="tr-TR" sz="3600" dirty="0"/>
              <a:t> is «</a:t>
            </a:r>
            <a:r>
              <a:rPr lang="tr-TR" sz="3600" dirty="0" err="1"/>
              <a:t>yes</a:t>
            </a:r>
            <a:r>
              <a:rPr lang="tr-TR" sz="3600" dirty="0"/>
              <a:t>», </a:t>
            </a:r>
            <a:r>
              <a:rPr lang="tr-TR" sz="3600" dirty="0" err="1"/>
              <a:t>the</a:t>
            </a:r>
            <a:r>
              <a:rPr lang="tr-TR" sz="3600" dirty="0"/>
              <a:t> </a:t>
            </a:r>
            <a:r>
              <a:rPr lang="tr-TR" sz="3600" dirty="0" err="1"/>
              <a:t>error</a:t>
            </a:r>
            <a:r>
              <a:rPr lang="tr-TR" sz="3600" dirty="0"/>
              <a:t> is </a:t>
            </a:r>
            <a:r>
              <a:rPr lang="tr-TR" sz="3600" dirty="0" err="1"/>
              <a:t>homoskedastic</a:t>
            </a:r>
            <a:r>
              <a:rPr lang="tr-TR" sz="3600" dirty="0"/>
              <a:t>.</a:t>
            </a:r>
          </a:p>
          <a:p>
            <a:pPr algn="just"/>
            <a:r>
              <a:rPr lang="tr-TR" sz="3600" dirty="0" err="1"/>
              <a:t>If</a:t>
            </a:r>
            <a:r>
              <a:rPr lang="tr-TR" sz="3600" dirty="0"/>
              <a:t> </a:t>
            </a:r>
            <a:r>
              <a:rPr lang="tr-TR" sz="3600" dirty="0" err="1"/>
              <a:t>the</a:t>
            </a:r>
            <a:r>
              <a:rPr lang="tr-TR" sz="3600" dirty="0"/>
              <a:t> </a:t>
            </a:r>
            <a:r>
              <a:rPr lang="tr-TR" sz="3600" dirty="0" err="1"/>
              <a:t>answer</a:t>
            </a:r>
            <a:r>
              <a:rPr lang="tr-TR" sz="3600" dirty="0"/>
              <a:t> is «</a:t>
            </a:r>
            <a:r>
              <a:rPr lang="tr-TR" sz="3600" dirty="0" err="1"/>
              <a:t>no</a:t>
            </a:r>
            <a:r>
              <a:rPr lang="tr-TR" sz="3600" dirty="0"/>
              <a:t>», </a:t>
            </a:r>
            <a:r>
              <a:rPr lang="tr-TR" sz="3600" dirty="0" err="1"/>
              <a:t>the</a:t>
            </a:r>
            <a:r>
              <a:rPr lang="tr-TR" sz="3600" dirty="0"/>
              <a:t> </a:t>
            </a:r>
            <a:r>
              <a:rPr lang="tr-TR" sz="3600" dirty="0" err="1"/>
              <a:t>error</a:t>
            </a:r>
            <a:r>
              <a:rPr lang="tr-TR" sz="3600" dirty="0"/>
              <a:t> is </a:t>
            </a:r>
            <a:r>
              <a:rPr lang="tr-TR" sz="3600" dirty="0" err="1"/>
              <a:t>heteroskedastic</a:t>
            </a:r>
            <a:r>
              <a:rPr lang="tr-TR" sz="3600" dirty="0"/>
              <a:t>.</a:t>
            </a:r>
          </a:p>
          <a:p>
            <a:pPr marL="0" indent="0" algn="r">
              <a:buNone/>
            </a:pPr>
            <a:endParaRPr lang="tr-TR" sz="1300" dirty="0"/>
          </a:p>
          <a:p>
            <a:pPr marL="0" indent="0" algn="r">
              <a:buNone/>
            </a:pPr>
            <a:r>
              <a:rPr lang="tr-TR" sz="1300" dirty="0" err="1"/>
              <a:t>Stock</a:t>
            </a:r>
            <a:r>
              <a:rPr lang="tr-TR" sz="1300" dirty="0"/>
              <a:t> </a:t>
            </a:r>
            <a:r>
              <a:rPr lang="tr-TR" sz="1300" dirty="0" err="1"/>
              <a:t>and</a:t>
            </a:r>
            <a:r>
              <a:rPr lang="tr-TR" sz="1300" dirty="0"/>
              <a:t> Watson (</a:t>
            </a:r>
            <a:r>
              <a:rPr lang="tr-TR" sz="1300" dirty="0" err="1"/>
              <a:t>Chapter</a:t>
            </a:r>
            <a:r>
              <a:rPr lang="tr-TR" sz="1300" dirty="0"/>
              <a:t> 5)</a:t>
            </a:r>
            <a:endParaRPr lang="tr-TR" sz="1300" i="1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r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4471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Heteroskedasticity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Homoskedasticity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(7)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marL="0" indent="0" algn="ctr">
                  <a:buNone/>
                </a:pPr>
                <a:r>
                  <a:rPr lang="tr-TR" b="1" dirty="0"/>
                  <a:t>Example 1: </a:t>
                </a:r>
                <a:r>
                  <a:rPr lang="en-GB" b="1" dirty="0"/>
                  <a:t>The Gender Gap in</a:t>
                </a:r>
                <a:r>
                  <a:rPr lang="tr-TR" b="1" dirty="0"/>
                  <a:t> </a:t>
                </a:r>
                <a:r>
                  <a:rPr lang="en-GB" b="1" dirty="0"/>
                  <a:t>Earnings of College Graduates</a:t>
                </a:r>
                <a:endParaRPr lang="tr-TR" b="1" dirty="0"/>
              </a:p>
              <a:p>
                <a:pPr marL="0" indent="0" algn="ctr">
                  <a:buNone/>
                </a:pPr>
                <a:endParaRPr lang="tr-TR" b="1" dirty="0"/>
              </a:p>
              <a:p>
                <a:pPr algn="just"/>
                <a:r>
                  <a:rPr lang="tr-TR" dirty="0" err="1"/>
                  <a:t>It</a:t>
                </a:r>
                <a:r>
                  <a:rPr lang="tr-TR" dirty="0"/>
                  <a:t> is </a:t>
                </a:r>
                <a:r>
                  <a:rPr lang="tr-TR" dirty="0" err="1"/>
                  <a:t>useful</a:t>
                </a:r>
                <a:r>
                  <a:rPr lang="tr-TR" dirty="0"/>
                  <a:t> </a:t>
                </a:r>
                <a:r>
                  <a:rPr lang="tr-TR" dirty="0" err="1"/>
                  <a:t>to</a:t>
                </a:r>
                <a:r>
                  <a:rPr lang="tr-TR" dirty="0"/>
                  <a:t> </a:t>
                </a:r>
                <a:r>
                  <a:rPr lang="tr-TR" dirty="0" err="1"/>
                  <a:t>separate</a:t>
                </a:r>
                <a:r>
                  <a:rPr lang="tr-TR" dirty="0"/>
                  <a:t>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regression</a:t>
                </a:r>
                <a:r>
                  <a:rPr lang="tr-TR" dirty="0"/>
                  <a:t> </a:t>
                </a:r>
                <a:r>
                  <a:rPr lang="tr-TR" dirty="0" err="1"/>
                  <a:t>equation</a:t>
                </a:r>
                <a:r>
                  <a:rPr lang="tr-TR" dirty="0"/>
                  <a:t> </a:t>
                </a:r>
                <a:r>
                  <a:rPr lang="tr-TR" dirty="0" err="1"/>
                  <a:t>into</a:t>
                </a:r>
                <a:r>
                  <a:rPr lang="tr-TR" dirty="0"/>
                  <a:t> </a:t>
                </a:r>
                <a:r>
                  <a:rPr lang="tr-TR" dirty="0" err="1"/>
                  <a:t>two</a:t>
                </a:r>
                <a:r>
                  <a:rPr lang="tr-TR" dirty="0"/>
                  <a:t>, </a:t>
                </a:r>
                <a:r>
                  <a:rPr lang="tr-TR" dirty="0" err="1"/>
                  <a:t>one</a:t>
                </a:r>
                <a:r>
                  <a:rPr lang="tr-TR" dirty="0"/>
                  <a:t> </a:t>
                </a:r>
                <a:r>
                  <a:rPr lang="tr-TR" dirty="0" err="1"/>
                  <a:t>for</a:t>
                </a:r>
                <a:r>
                  <a:rPr lang="tr-TR" dirty="0"/>
                  <a:t> </a:t>
                </a:r>
                <a:r>
                  <a:rPr lang="tr-TR" dirty="0" err="1"/>
                  <a:t>male</a:t>
                </a:r>
                <a:r>
                  <a:rPr lang="tr-TR" dirty="0"/>
                  <a:t> </a:t>
                </a:r>
                <a:r>
                  <a:rPr lang="tr-TR" dirty="0" err="1"/>
                  <a:t>and</a:t>
                </a:r>
                <a:r>
                  <a:rPr lang="tr-TR" dirty="0"/>
                  <a:t> </a:t>
                </a:r>
                <a:r>
                  <a:rPr lang="tr-TR" dirty="0" err="1"/>
                  <a:t>one</a:t>
                </a:r>
                <a:r>
                  <a:rPr lang="tr-TR" dirty="0"/>
                  <a:t> </a:t>
                </a:r>
                <a:r>
                  <a:rPr lang="tr-TR" dirty="0" err="1"/>
                  <a:t>for</a:t>
                </a:r>
                <a:r>
                  <a:rPr lang="tr-TR" dirty="0"/>
                  <a:t> </a:t>
                </a:r>
                <a:r>
                  <a:rPr lang="tr-TR" dirty="0" err="1"/>
                  <a:t>female</a:t>
                </a:r>
                <a:r>
                  <a:rPr lang="tr-TR" dirty="0"/>
                  <a:t>:</a:t>
                </a:r>
              </a:p>
              <a:p>
                <a:pPr marL="0" indent="0" algn="just">
                  <a:buNone/>
                </a:pPr>
                <a:endParaRPr lang="tr-TR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𝐸𝑎𝑟𝑛𝑖𝑛𝑔𝑠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tr-TR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tr-TR" b="0" i="1" smtClean="0">
                        <a:latin typeface="Cambria Math" panose="02040503050406030204" pitchFamily="18" charset="0"/>
                      </a:rPr>
                      <m:t>      (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𝑓𝑒𝑚𝑎𝑙𝑒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tr-TR" dirty="0"/>
                  <a:t> </a:t>
                </a:r>
              </a:p>
              <a:p>
                <a:pPr marL="0" indent="0" algn="ctr">
                  <a:buNone/>
                </a:pPr>
                <a:endParaRPr lang="tr-TR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𝐸𝑎𝑟𝑛𝑖𝑛𝑔𝑠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tr-T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      (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𝑚𝑎𝑙𝑒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dirty="0"/>
              </a:p>
              <a:p>
                <a:pPr marL="0" indent="0" algn="ctr">
                  <a:buNone/>
                </a:pPr>
                <a:endParaRPr lang="tr-TR" dirty="0"/>
              </a:p>
              <a:p>
                <a:pPr algn="just"/>
                <a:r>
                  <a:rPr lang="tr-TR" dirty="0" err="1"/>
                  <a:t>If</a:t>
                </a:r>
                <a:r>
                  <a:rPr lang="tr-TR" dirty="0"/>
                  <a:t>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tr-TR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tr-TR" dirty="0"/>
                  <a:t> in </a:t>
                </a:r>
                <a:r>
                  <a:rPr lang="tr-TR" dirty="0" err="1"/>
                  <a:t>both</a:t>
                </a:r>
                <a:r>
                  <a:rPr lang="tr-TR" dirty="0"/>
                  <a:t> of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equations</a:t>
                </a:r>
                <a:r>
                  <a:rPr lang="tr-TR" dirty="0"/>
                  <a:t> </a:t>
                </a:r>
                <a:r>
                  <a:rPr lang="tr-TR" dirty="0" err="1"/>
                  <a:t>are</a:t>
                </a:r>
                <a:r>
                  <a:rPr lang="tr-TR" dirty="0"/>
                  <a:t> </a:t>
                </a:r>
                <a:r>
                  <a:rPr lang="tr-TR" dirty="0" err="1"/>
                  <a:t>equal</a:t>
                </a:r>
                <a:r>
                  <a:rPr lang="tr-TR" dirty="0"/>
                  <a:t>, </a:t>
                </a:r>
                <a:r>
                  <a:rPr lang="tr-TR" dirty="0" err="1"/>
                  <a:t>then</a:t>
                </a:r>
                <a:r>
                  <a:rPr lang="tr-TR" dirty="0"/>
                  <a:t> </a:t>
                </a:r>
                <a:r>
                  <a:rPr lang="tr-TR" dirty="0" err="1"/>
                  <a:t>there</a:t>
                </a:r>
                <a:r>
                  <a:rPr lang="tr-TR" dirty="0"/>
                  <a:t> is </a:t>
                </a:r>
                <a:r>
                  <a:rPr lang="tr-TR" dirty="0" err="1"/>
                  <a:t>homoskedasticity</a:t>
                </a:r>
                <a:r>
                  <a:rPr lang="tr-TR" dirty="0"/>
                  <a:t>.</a:t>
                </a:r>
              </a:p>
              <a:p>
                <a:pPr algn="just"/>
                <a:r>
                  <a:rPr lang="tr-TR" dirty="0"/>
                  <a:t>If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tr-TR" i="1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tr-TR" dirty="0"/>
                  <a:t> in </a:t>
                </a:r>
                <a:r>
                  <a:rPr lang="tr-TR" dirty="0" err="1"/>
                  <a:t>both</a:t>
                </a:r>
                <a:r>
                  <a:rPr lang="tr-TR" dirty="0"/>
                  <a:t> of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equations</a:t>
                </a:r>
                <a:r>
                  <a:rPr lang="tr-TR" dirty="0"/>
                  <a:t> </a:t>
                </a:r>
                <a:r>
                  <a:rPr lang="tr-TR" dirty="0" err="1"/>
                  <a:t>are</a:t>
                </a:r>
                <a:r>
                  <a:rPr lang="tr-TR" dirty="0"/>
                  <a:t> </a:t>
                </a:r>
                <a:r>
                  <a:rPr lang="tr-TR" dirty="0" err="1"/>
                  <a:t>different</a:t>
                </a:r>
                <a:r>
                  <a:rPr lang="tr-TR" dirty="0"/>
                  <a:t>, </a:t>
                </a:r>
                <a:r>
                  <a:rPr lang="tr-TR" dirty="0" err="1"/>
                  <a:t>then</a:t>
                </a:r>
                <a:r>
                  <a:rPr lang="tr-TR" dirty="0"/>
                  <a:t> </a:t>
                </a:r>
                <a:r>
                  <a:rPr lang="tr-TR" dirty="0" err="1"/>
                  <a:t>there</a:t>
                </a:r>
                <a:r>
                  <a:rPr lang="tr-TR" dirty="0"/>
                  <a:t> is </a:t>
                </a:r>
                <a:r>
                  <a:rPr lang="tr-TR" dirty="0" err="1"/>
                  <a:t>heteroskedasticity</a:t>
                </a:r>
                <a:r>
                  <a:rPr lang="tr-TR" dirty="0"/>
                  <a:t>.</a:t>
                </a:r>
              </a:p>
              <a:p>
                <a:pPr marL="0" indent="0" algn="r">
                  <a:buNone/>
                </a:pPr>
                <a:endParaRPr lang="tr-TR" sz="1300" dirty="0"/>
              </a:p>
              <a:p>
                <a:pPr marL="0" indent="0" algn="r">
                  <a:buNone/>
                </a:pPr>
                <a:r>
                  <a:rPr lang="tr-TR" sz="1300" dirty="0" err="1"/>
                  <a:t>Stock</a:t>
                </a:r>
                <a:r>
                  <a:rPr lang="tr-TR" sz="1300" dirty="0"/>
                  <a:t> </a:t>
                </a:r>
                <a:r>
                  <a:rPr lang="tr-TR" sz="1300" dirty="0" err="1"/>
                  <a:t>and</a:t>
                </a:r>
                <a:r>
                  <a:rPr lang="tr-TR" sz="1300" dirty="0"/>
                  <a:t> Watson (</a:t>
                </a:r>
                <a:r>
                  <a:rPr lang="tr-TR" sz="1300" dirty="0" err="1"/>
                  <a:t>Chapter</a:t>
                </a:r>
                <a:r>
                  <a:rPr lang="tr-TR" sz="1300" dirty="0"/>
                  <a:t> 5)</a:t>
                </a:r>
                <a:endParaRPr lang="tr-TR" sz="1300" i="1" dirty="0"/>
              </a:p>
              <a:p>
                <a:pPr marL="0" indent="0" algn="ctr">
                  <a:buNone/>
                </a:pPr>
                <a:endParaRPr lang="tr-TR" dirty="0"/>
              </a:p>
              <a:p>
                <a:pPr marL="0" indent="0" algn="ctr">
                  <a:buNone/>
                </a:pPr>
                <a:endParaRPr lang="tr-TR" dirty="0"/>
              </a:p>
              <a:p>
                <a:pPr marL="0" indent="0" algn="r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96" t="-2801" r="-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5210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10158</TotalTime>
  <Words>687</Words>
  <Application>Microsoft Office PowerPoint</Application>
  <PresentationFormat>Geniş ekran</PresentationFormat>
  <Paragraphs>120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Office Teması</vt:lpstr>
      <vt:lpstr>Econometrics </vt:lpstr>
      <vt:lpstr>Part V</vt:lpstr>
      <vt:lpstr>Heteroskedasticity and Homoskedasticity (1)</vt:lpstr>
      <vt:lpstr>Heteroskedasticity and Homoskedasticity (2)</vt:lpstr>
      <vt:lpstr>Heteroskedasticity and Homoskedasticity (3)</vt:lpstr>
      <vt:lpstr>Heteroskedasticity and Homoskedasticity (4)</vt:lpstr>
      <vt:lpstr>Heteroskedasticity and Homoskedasticity (5)</vt:lpstr>
      <vt:lpstr>Heteroskedasticity and Homoskedasticity (6)</vt:lpstr>
      <vt:lpstr>Heteroskedasticity and Homoskedasticity (7)</vt:lpstr>
      <vt:lpstr>Heteroskedasticity and Homoskedasticity (8)</vt:lpstr>
      <vt:lpstr>Heteroskedasticity and Homoskedasticity (9)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YBU__TOSHIBA</dc:creator>
  <cp:lastModifiedBy>Sidika Basci</cp:lastModifiedBy>
  <cp:revision>421</cp:revision>
  <dcterms:created xsi:type="dcterms:W3CDTF">2015-09-29T09:43:27Z</dcterms:created>
  <dcterms:modified xsi:type="dcterms:W3CDTF">2025-02-12T09:21:25Z</dcterms:modified>
</cp:coreProperties>
</file>