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28" r:id="rId3"/>
    <p:sldId id="333" r:id="rId4"/>
    <p:sldId id="331" r:id="rId5"/>
    <p:sldId id="332" r:id="rId6"/>
    <p:sldId id="334" r:id="rId7"/>
    <p:sldId id="335" r:id="rId8"/>
    <p:sldId id="344" r:id="rId9"/>
    <p:sldId id="337" r:id="rId10"/>
    <p:sldId id="339" r:id="rId11"/>
    <p:sldId id="340" r:id="rId12"/>
    <p:sldId id="342" r:id="rId13"/>
    <p:sldId id="343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9" r:id="rId27"/>
    <p:sldId id="358" r:id="rId28"/>
    <p:sldId id="360" r:id="rId29"/>
    <p:sldId id="361" r:id="rId30"/>
    <p:sldId id="362" r:id="rId31"/>
    <p:sldId id="363" r:id="rId32"/>
    <p:sldId id="364" r:id="rId33"/>
    <p:sldId id="368" r:id="rId34"/>
    <p:sldId id="369" r:id="rId35"/>
    <p:sldId id="370" r:id="rId36"/>
    <p:sldId id="365" r:id="rId37"/>
    <p:sldId id="366" r:id="rId38"/>
    <p:sldId id="367" r:id="rId39"/>
    <p:sldId id="371" r:id="rId40"/>
    <p:sldId id="372" r:id="rId41"/>
    <p:sldId id="373" r:id="rId42"/>
    <p:sldId id="374" r:id="rId43"/>
    <p:sldId id="375" r:id="rId44"/>
    <p:sldId id="381" r:id="rId45"/>
    <p:sldId id="382" r:id="rId46"/>
    <p:sldId id="383" r:id="rId47"/>
    <p:sldId id="378" r:id="rId48"/>
    <p:sldId id="384" r:id="rId49"/>
    <p:sldId id="380" r:id="rId50"/>
    <p:sldId id="385" r:id="rId51"/>
    <p:sldId id="389" r:id="rId52"/>
    <p:sldId id="386" r:id="rId53"/>
    <p:sldId id="387" r:id="rId54"/>
    <p:sldId id="388" r:id="rId55"/>
    <p:sldId id="390" r:id="rId56"/>
    <p:sldId id="391" r:id="rId57"/>
    <p:sldId id="392" r:id="rId58"/>
    <p:sldId id="393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764B0-EB03-4F5A-89B6-79E20C7BD12C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F0B3-2C14-4529-BCA4-42A35D27E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9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95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56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7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32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2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4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74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20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9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8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B3CA-1938-4213-86E9-3600277DE74B}" type="datetimeFigureOut">
              <a:rPr lang="tr-TR" smtClean="0"/>
              <a:t>13.02.2025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AB5E-E8EA-42FC-8815-1D573C9EEF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7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Econometrics II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05051" y="3657599"/>
            <a:ext cx="7262949" cy="1515291"/>
          </a:xfrm>
        </p:spPr>
        <p:txBody>
          <a:bodyPr/>
          <a:lstStyle/>
          <a:p>
            <a:r>
              <a:rPr lang="tr-TR" dirty="0" err="1"/>
              <a:t>January</a:t>
            </a:r>
            <a:r>
              <a:rPr lang="tr-TR" dirty="0"/>
              <a:t> 2025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21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bias in the OLS estimator that occurs as a result of an omitted factor, or variable, is called </a:t>
                </a:r>
                <a:r>
                  <a:rPr lang="en-US" b="1" i="1" dirty="0"/>
                  <a:t>omitted variable</a:t>
                </a:r>
                <a:r>
                  <a:rPr lang="en-US" i="1" dirty="0"/>
                  <a:t> </a:t>
                </a:r>
                <a:r>
                  <a:rPr lang="en-US" dirty="0"/>
                  <a:t>bias. </a:t>
                </a:r>
                <a:endParaRPr lang="tr-TR" dirty="0"/>
              </a:p>
              <a:p>
                <a:r>
                  <a:rPr lang="en-US" dirty="0"/>
                  <a:t>For omitted variable bias to occur, the omitted variable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must </a:t>
                </a:r>
                <a:r>
                  <a:rPr lang="tr-TR" dirty="0" err="1"/>
                  <a:t>have</a:t>
                </a:r>
                <a:r>
                  <a:rPr lang="en-US" dirty="0"/>
                  <a:t> two conditions:</a:t>
                </a:r>
                <a:endParaRPr lang="tr-TR" dirty="0"/>
              </a:p>
              <a:p>
                <a:endParaRPr lang="tr-TR" sz="14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determinant of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endParaRPr lang="tr-TR" sz="1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correlated with the </a:t>
                </a:r>
                <a:r>
                  <a:rPr lang="en-US" dirty="0" err="1"/>
                  <a:t>regressor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i.e. </a:t>
                </a:r>
                <a:r>
                  <a:rPr lang="en-US" dirty="0" err="1"/>
                  <a:t>corr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</a:t>
                </a:r>
                <a:r>
                  <a:rPr lang="en-US" dirty="0"/>
                  <a:t> 0)</a:t>
                </a:r>
                <a:endParaRPr lang="tr-TR" sz="10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1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tr-TR" b="1" dirty="0" err="1"/>
              <a:t>Example</a:t>
            </a:r>
            <a:r>
              <a:rPr lang="tr-TR" b="1" dirty="0"/>
              <a:t> 1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tr-TR" b="1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 err="1"/>
              <a:t>Let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regressor</a:t>
            </a:r>
            <a:r>
              <a:rPr lang="tr-TR" sz="3200" dirty="0"/>
              <a:t> </a:t>
            </a:r>
            <a:r>
              <a:rPr lang="tr-TR" sz="3200" dirty="0" err="1"/>
              <a:t>student-teacher</a:t>
            </a:r>
            <a:r>
              <a:rPr lang="tr-TR" sz="3200" dirty="0"/>
              <a:t> </a:t>
            </a:r>
            <a:r>
              <a:rPr lang="tr-TR" sz="3200" dirty="0" err="1"/>
              <a:t>ratio</a:t>
            </a:r>
            <a:r>
              <a:rPr lang="tr-TR" sz="3200" dirty="0"/>
              <a:t> be </a:t>
            </a:r>
            <a:r>
              <a:rPr lang="tr-TR" sz="3200" dirty="0" err="1"/>
              <a:t>correlated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an </a:t>
            </a:r>
            <a:r>
              <a:rPr lang="tr-TR" sz="3200" dirty="0" err="1"/>
              <a:t>omitted</a:t>
            </a:r>
            <a:r>
              <a:rPr lang="tr-TR" sz="3200" dirty="0"/>
              <a:t> </a:t>
            </a:r>
            <a:r>
              <a:rPr lang="tr-TR" sz="3200" dirty="0" err="1"/>
              <a:t>variable</a:t>
            </a:r>
            <a:r>
              <a:rPr lang="tr-TR" sz="3200" dirty="0"/>
              <a:t> </a:t>
            </a:r>
            <a:r>
              <a:rPr lang="tr-TR" sz="3200" dirty="0" err="1"/>
              <a:t>which</a:t>
            </a:r>
            <a:r>
              <a:rPr lang="tr-TR" sz="3200" dirty="0"/>
              <a:t> is </a:t>
            </a:r>
            <a:r>
              <a:rPr lang="tr-TR" sz="3200" dirty="0" err="1"/>
              <a:t>percentage</a:t>
            </a:r>
            <a:r>
              <a:rPr lang="tr-TR" sz="3200" dirty="0"/>
              <a:t> of English </a:t>
            </a:r>
            <a:r>
              <a:rPr lang="tr-TR" sz="3200" dirty="0" err="1"/>
              <a:t>learners</a:t>
            </a:r>
            <a:r>
              <a:rPr lang="tr-TR" sz="3200" dirty="0"/>
              <a:t>.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 err="1"/>
              <a:t>Moreover</a:t>
            </a:r>
            <a:r>
              <a:rPr lang="tr-TR" sz="3200" dirty="0"/>
              <a:t>, </a:t>
            </a:r>
            <a:r>
              <a:rPr lang="tr-TR" sz="3200" dirty="0" err="1"/>
              <a:t>let</a:t>
            </a:r>
            <a:r>
              <a:rPr lang="tr-TR" sz="3200" dirty="0"/>
              <a:t> </a:t>
            </a:r>
            <a:r>
              <a:rPr lang="tr-TR" sz="3200" dirty="0" err="1"/>
              <a:t>percentage</a:t>
            </a:r>
            <a:r>
              <a:rPr lang="tr-TR" sz="3200" dirty="0"/>
              <a:t> of English </a:t>
            </a:r>
            <a:r>
              <a:rPr lang="tr-TR" sz="3200" dirty="0" err="1"/>
              <a:t>learners</a:t>
            </a:r>
            <a:r>
              <a:rPr lang="tr-TR" sz="3200" dirty="0"/>
              <a:t> </a:t>
            </a:r>
            <a:r>
              <a:rPr lang="tr-TR" sz="3200" dirty="0" err="1"/>
              <a:t>determines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dependent</a:t>
            </a:r>
            <a:r>
              <a:rPr lang="tr-TR" sz="3200" dirty="0"/>
              <a:t> </a:t>
            </a:r>
            <a:r>
              <a:rPr lang="tr-TR" sz="3200" dirty="0" err="1"/>
              <a:t>variable</a:t>
            </a:r>
            <a:r>
              <a:rPr lang="tr-TR" sz="3200" dirty="0"/>
              <a:t>, test </a:t>
            </a:r>
            <a:r>
              <a:rPr lang="tr-TR" sz="3200" dirty="0" err="1"/>
              <a:t>scores</a:t>
            </a:r>
            <a:r>
              <a:rPr lang="tr-TR" sz="3200" dirty="0"/>
              <a:t>.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 err="1"/>
              <a:t>Then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OLS </a:t>
            </a:r>
            <a:r>
              <a:rPr lang="tr-TR" sz="3200" dirty="0" err="1"/>
              <a:t>estimator</a:t>
            </a:r>
            <a:r>
              <a:rPr lang="tr-TR" sz="3200" dirty="0"/>
              <a:t> </a:t>
            </a:r>
            <a:r>
              <a:rPr lang="tr-TR" sz="3200" dirty="0" err="1"/>
              <a:t>will</a:t>
            </a:r>
            <a:r>
              <a:rPr lang="tr-TR" sz="3200" dirty="0"/>
              <a:t> </a:t>
            </a:r>
            <a:r>
              <a:rPr lang="tr-TR" sz="3200" dirty="0" err="1"/>
              <a:t>have</a:t>
            </a:r>
            <a:r>
              <a:rPr lang="tr-TR" sz="3200" dirty="0"/>
              <a:t> </a:t>
            </a:r>
            <a:r>
              <a:rPr lang="tr-TR" sz="3200" dirty="0" err="1"/>
              <a:t>omitted</a:t>
            </a:r>
            <a:r>
              <a:rPr lang="tr-TR" sz="3200" dirty="0"/>
              <a:t> </a:t>
            </a:r>
            <a:r>
              <a:rPr lang="tr-TR" sz="3200" dirty="0" err="1"/>
              <a:t>variable</a:t>
            </a:r>
            <a:r>
              <a:rPr lang="tr-TR" sz="3200" dirty="0"/>
              <a:t> </a:t>
            </a:r>
            <a:r>
              <a:rPr lang="tr-TR" sz="3200" dirty="0" err="1"/>
              <a:t>bias</a:t>
            </a:r>
            <a:r>
              <a:rPr lang="tr-TR" sz="3200" dirty="0"/>
              <a:t>.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32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tr-TR" b="1" dirty="0" err="1"/>
              <a:t>Example</a:t>
            </a:r>
            <a:r>
              <a:rPr lang="tr-TR" b="1" dirty="0"/>
              <a:t> 2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tr-TR" b="1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dirty="0" err="1"/>
              <a:t>Let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</a:t>
            </a:r>
            <a:r>
              <a:rPr lang="tr-TR" dirty="0" err="1"/>
              <a:t>variables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test </a:t>
            </a:r>
            <a:r>
              <a:rPr lang="tr-TR" dirty="0" err="1"/>
              <a:t>scores</a:t>
            </a:r>
            <a:r>
              <a:rPr lang="tr-TR" dirty="0"/>
              <a:t>:</a:t>
            </a:r>
          </a:p>
          <a:p>
            <a:pPr marL="342900" lvl="1" indent="-342900" algn="just">
              <a:spcBef>
                <a:spcPts val="1000"/>
              </a:spcBef>
            </a:pPr>
            <a:endParaRPr lang="tr-TR" dirty="0"/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dirty="0" err="1"/>
              <a:t>Student-teacher</a:t>
            </a:r>
            <a:r>
              <a:rPr lang="tr-TR" dirty="0"/>
              <a:t> </a:t>
            </a:r>
            <a:r>
              <a:rPr lang="tr-TR" dirty="0" err="1"/>
              <a:t>ratio</a:t>
            </a:r>
            <a:endParaRPr lang="tr-TR" dirty="0"/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dirty="0"/>
              <a:t>Time of </a:t>
            </a:r>
            <a:r>
              <a:rPr lang="tr-TR" dirty="0" err="1"/>
              <a:t>day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test</a:t>
            </a:r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tr-TR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dirty="0"/>
              <a:t>Time of the day can be a determinant of test scores so the first condition of omitted variable bias is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dirty="0"/>
              <a:t>However, time of day of the test is not correlated with student-teacher ratio so the second condition of omitted variable bias is not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dirty="0" err="1"/>
              <a:t>Therefore</a:t>
            </a:r>
            <a:r>
              <a:rPr lang="tr-TR" dirty="0"/>
              <a:t>,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omitted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/>
              <a:t>bias</a:t>
            </a:r>
            <a:r>
              <a:rPr lang="tr-TR" dirty="0"/>
              <a:t>.   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293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tr-TR" b="1" dirty="0" err="1"/>
              <a:t>Example</a:t>
            </a:r>
            <a:r>
              <a:rPr lang="tr-TR" b="1" dirty="0"/>
              <a:t> 3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tr-TR" b="1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dirty="0" err="1"/>
              <a:t>Let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</a:t>
            </a:r>
            <a:r>
              <a:rPr lang="tr-TR" dirty="0" err="1"/>
              <a:t>variables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test </a:t>
            </a:r>
            <a:r>
              <a:rPr lang="tr-TR" dirty="0" err="1"/>
              <a:t>scores</a:t>
            </a:r>
            <a:r>
              <a:rPr lang="tr-TR" dirty="0"/>
              <a:t>:</a:t>
            </a:r>
          </a:p>
          <a:p>
            <a:pPr marL="0" lvl="1" indent="0" algn="just">
              <a:spcBef>
                <a:spcPts val="1000"/>
              </a:spcBef>
              <a:buNone/>
            </a:pPr>
            <a:endParaRPr lang="tr-TR" dirty="0"/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dirty="0" err="1"/>
              <a:t>Student-teacher</a:t>
            </a:r>
            <a:r>
              <a:rPr lang="tr-TR" dirty="0"/>
              <a:t> </a:t>
            </a:r>
            <a:r>
              <a:rPr lang="tr-TR" dirty="0" err="1"/>
              <a:t>ratio</a:t>
            </a:r>
            <a:endParaRPr lang="tr-TR" dirty="0"/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dirty="0" err="1"/>
              <a:t>Parking</a:t>
            </a:r>
            <a:r>
              <a:rPr lang="tr-TR" dirty="0"/>
              <a:t> lot </a:t>
            </a:r>
            <a:r>
              <a:rPr lang="tr-TR" dirty="0" err="1"/>
              <a:t>space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pupil</a:t>
            </a:r>
            <a:r>
              <a:rPr lang="tr-TR" dirty="0"/>
              <a:t>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teacher</a:t>
            </a:r>
            <a:r>
              <a:rPr lang="tr-TR" dirty="0"/>
              <a:t> </a:t>
            </a:r>
            <a:r>
              <a:rPr lang="tr-TR" dirty="0" err="1"/>
              <a:t>parking</a:t>
            </a:r>
            <a:r>
              <a:rPr lang="tr-TR" dirty="0"/>
              <a:t> lot </a:t>
            </a:r>
            <a:r>
              <a:rPr lang="tr-TR" dirty="0" err="1"/>
              <a:t>divided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students</a:t>
            </a:r>
            <a:r>
              <a:rPr lang="tr-TR" dirty="0"/>
              <a:t>)</a:t>
            </a:r>
          </a:p>
          <a:p>
            <a:pPr marL="800100" lvl="2" indent="-34290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tr-TR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dirty="0"/>
              <a:t>Parking lot space is correlated with student-teacher ratio so the second condition of omitted variable bias is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dirty="0"/>
              <a:t>However, parking lot space is not a determinant of test scores because learning takes place in classrooms not in parking lots so the first condition of omitted variable bias is not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dirty="0"/>
              <a:t>Therefore, for this example there </a:t>
            </a:r>
            <a:r>
              <a:rPr lang="tr-TR"/>
              <a:t>is no omitted </a:t>
            </a:r>
            <a:r>
              <a:rPr lang="tr-TR" dirty="0"/>
              <a:t>variable bias.   </a:t>
            </a:r>
          </a:p>
          <a:p>
            <a:pPr marL="0" lvl="1" indent="0" algn="just">
              <a:spcBef>
                <a:spcPts val="1000"/>
              </a:spcBef>
              <a:buNone/>
            </a:pPr>
            <a:endParaRPr lang="tr-TR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176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lvl="1" indent="0" algn="ctr">
                  <a:spcBef>
                    <a:spcPts val="1000"/>
                  </a:spcBef>
                  <a:buNone/>
                </a:pPr>
                <a:r>
                  <a:rPr lang="tr-TR" b="1" dirty="0" err="1"/>
                  <a:t>Example</a:t>
                </a:r>
                <a:r>
                  <a:rPr lang="tr-TR" b="1" dirty="0"/>
                  <a:t> 4 (1)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:endParaRPr lang="tr-TR" b="1" dirty="0"/>
              </a:p>
              <a:p>
                <a:pPr marL="342900" lvl="1" indent="-342900" algn="just">
                  <a:spcBef>
                    <a:spcPts val="1000"/>
                  </a:spcBef>
                </a:pPr>
                <a:r>
                  <a:rPr lang="tr-TR" dirty="0"/>
                  <a:t>For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hourly</a:t>
                </a:r>
                <a:r>
                  <a:rPr lang="tr-TR" dirty="0"/>
                  <a:t> </a:t>
                </a:r>
                <a:r>
                  <a:rPr lang="tr-TR" dirty="0" err="1"/>
                  <a:t>wage</a:t>
                </a:r>
                <a:r>
                  <a:rPr lang="tr-TR" dirty="0"/>
                  <a:t>, </a:t>
                </a:r>
                <a:r>
                  <a:rPr lang="tr-TR" dirty="0" err="1"/>
                  <a:t>let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true</a:t>
                </a:r>
                <a:r>
                  <a:rPr lang="tr-TR" dirty="0"/>
                  <a:t> model be</a:t>
                </a:r>
              </a:p>
              <a:p>
                <a:pPr marL="342900" lvl="1" indent="-342900" algn="just">
                  <a:spcBef>
                    <a:spcPts val="1000"/>
                  </a:spcBef>
                </a:pPr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𝑤𝑎𝑔𝑒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𝑒𝑑𝑢𝑐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𝑎𝑏𝑖𝑙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r>
                  <a:rPr lang="tr-TR" dirty="0"/>
                  <a:t>       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tr-TR" i="1" dirty="0" err="1"/>
                  <a:t>educ</a:t>
                </a:r>
                <a:r>
                  <a:rPr lang="tr-TR" i="1" dirty="0"/>
                  <a:t> </a:t>
                </a:r>
                <a:r>
                  <a:rPr lang="tr-TR" dirty="0"/>
                  <a:t>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education</a:t>
                </a:r>
                <a:r>
                  <a:rPr lang="tr-TR" dirty="0"/>
                  <a:t> </a:t>
                </a:r>
                <a:r>
                  <a:rPr lang="tr-TR" dirty="0" err="1"/>
                  <a:t>level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i="1" dirty="0" err="1"/>
                  <a:t>abil</a:t>
                </a:r>
                <a:r>
                  <a:rPr lang="tr-TR" i="1" dirty="0"/>
                  <a:t> </a:t>
                </a:r>
                <a:r>
                  <a:rPr lang="tr-TR" dirty="0"/>
                  <a:t>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ability</a:t>
                </a:r>
                <a:r>
                  <a:rPr lang="tr-TR" dirty="0"/>
                  <a:t>. </a:t>
                </a:r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dirty="0"/>
              </a:p>
              <a:p>
                <a:pPr marL="342900" lvl="1" indent="-342900" algn="just">
                  <a:spcBef>
                    <a:spcPts val="1000"/>
                  </a:spcBef>
                </a:pPr>
                <a:r>
                  <a:rPr lang="tr-TR" dirty="0" err="1"/>
                  <a:t>Let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misspecified</a:t>
                </a:r>
                <a:r>
                  <a:rPr lang="tr-TR" dirty="0"/>
                  <a:t> model be  </a:t>
                </a:r>
              </a:p>
              <a:p>
                <a:pPr marL="342900" lvl="1" indent="-342900" algn="just">
                  <a:spcBef>
                    <a:spcPts val="1000"/>
                  </a:spcBef>
                </a:pPr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𝑤𝑎𝑔𝑒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𝑒𝑑𝑢𝑐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r>
                  <a:rPr lang="tr-TR" dirty="0"/>
                  <a:t>       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𝑎𝑏𝑖𝑙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tr-TR" dirty="0"/>
                  <a:t>. </a:t>
                </a:r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lvl="1" indent="0" algn="r">
                  <a:spcBef>
                    <a:spcPts val="1000"/>
                  </a:spcBef>
                  <a:buNone/>
                </a:pPr>
                <a:r>
                  <a:rPr lang="en-US" sz="1200" dirty="0"/>
                  <a:t>Woolridge (Chapter </a:t>
                </a:r>
                <a:r>
                  <a:rPr lang="tr-TR" sz="1200" dirty="0"/>
                  <a:t>3</a:t>
                </a:r>
                <a:r>
                  <a:rPr lang="en-US" sz="1200" dirty="0"/>
                  <a:t>)</a:t>
                </a: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4" t="-1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7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tr-TR" b="1" dirty="0" err="1"/>
              <a:t>Example</a:t>
            </a:r>
            <a:r>
              <a:rPr lang="tr-TR" b="1" dirty="0"/>
              <a:t> 4 (2)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tr-TR" b="1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/>
              <a:t>Education is correlated with ability so the second condition of omitted variable bias is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/>
              <a:t>Moreover, ability is a determinant of  hourly wage so the first condition of omitted variable bias is also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3200" dirty="0" err="1"/>
              <a:t>Therefore</a:t>
            </a:r>
            <a:r>
              <a:rPr lang="tr-TR" sz="3200" dirty="0"/>
              <a:t>,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this</a:t>
            </a:r>
            <a:r>
              <a:rPr lang="tr-TR" sz="3200" dirty="0"/>
              <a:t> </a:t>
            </a:r>
            <a:r>
              <a:rPr lang="tr-TR" sz="3200" dirty="0" err="1"/>
              <a:t>example</a:t>
            </a:r>
            <a:r>
              <a:rPr lang="tr-TR" sz="3200" dirty="0"/>
              <a:t> </a:t>
            </a:r>
            <a:r>
              <a:rPr lang="tr-TR" sz="3200" dirty="0" err="1"/>
              <a:t>there</a:t>
            </a:r>
            <a:r>
              <a:rPr lang="tr-TR" sz="3200" dirty="0"/>
              <a:t> is </a:t>
            </a:r>
            <a:r>
              <a:rPr lang="tr-TR" sz="3200" dirty="0" err="1"/>
              <a:t>omitted</a:t>
            </a:r>
            <a:r>
              <a:rPr lang="tr-TR" sz="3200" dirty="0"/>
              <a:t> </a:t>
            </a:r>
            <a:r>
              <a:rPr lang="tr-TR" sz="3200" dirty="0" err="1"/>
              <a:t>variable</a:t>
            </a:r>
            <a:r>
              <a:rPr lang="tr-TR" sz="3200" dirty="0"/>
              <a:t> </a:t>
            </a:r>
            <a:r>
              <a:rPr lang="tr-TR" sz="3200" dirty="0" err="1"/>
              <a:t>bias</a:t>
            </a:r>
            <a:r>
              <a:rPr lang="tr-TR" sz="3200" dirty="0"/>
              <a:t>.   </a:t>
            </a:r>
          </a:p>
          <a:p>
            <a:pPr marL="0" indent="0" algn="r">
              <a:buNone/>
            </a:pPr>
            <a:endParaRPr lang="tr-TR" sz="1200" dirty="0"/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sz="1200" dirty="0"/>
              <a:t>Woolridge (Chapter </a:t>
            </a:r>
            <a:r>
              <a:rPr lang="tr-TR" sz="1200" dirty="0"/>
              <a:t>3</a:t>
            </a:r>
            <a:r>
              <a:rPr lang="en-US" sz="1200" dirty="0"/>
              <a:t>)</a:t>
            </a: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809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lvl="1" indent="0" algn="ctr">
                  <a:spcBef>
                    <a:spcPts val="1000"/>
                  </a:spcBef>
                  <a:buNone/>
                </a:pPr>
                <a:r>
                  <a:rPr lang="tr-TR" sz="5100" b="1" dirty="0" err="1"/>
                  <a:t>Example</a:t>
                </a:r>
                <a:r>
                  <a:rPr lang="tr-TR" sz="5100" b="1" dirty="0"/>
                  <a:t> 5 (1)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:endParaRPr lang="tr-TR" b="1" dirty="0"/>
              </a:p>
              <a:p>
                <a:pPr marL="342900" lvl="1" indent="-342900" algn="just">
                  <a:spcBef>
                    <a:spcPts val="1000"/>
                  </a:spcBef>
                </a:pPr>
                <a:r>
                  <a:rPr lang="tr-TR" sz="3200" dirty="0"/>
                  <a:t>For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child</a:t>
                </a:r>
                <a:r>
                  <a:rPr lang="tr-TR" sz="3200" dirty="0"/>
                  <a:t> </a:t>
                </a:r>
                <a:r>
                  <a:rPr lang="tr-TR" sz="3200" dirty="0" err="1"/>
                  <a:t>mortality</a:t>
                </a:r>
                <a:r>
                  <a:rPr lang="tr-TR" sz="3200" dirty="0"/>
                  <a:t>, </a:t>
                </a:r>
                <a:r>
                  <a:rPr lang="tr-TR" sz="3200" dirty="0" err="1"/>
                  <a:t>let</a:t>
                </a:r>
                <a:r>
                  <a:rPr lang="tr-TR" sz="3200" dirty="0"/>
                  <a:t>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true</a:t>
                </a:r>
                <a:r>
                  <a:rPr lang="tr-TR" sz="3200" dirty="0"/>
                  <a:t> model be</a:t>
                </a:r>
              </a:p>
              <a:p>
                <a:pPr marL="342900" lvl="1" indent="-342900" algn="just">
                  <a:spcBef>
                    <a:spcPts val="1000"/>
                  </a:spcBef>
                </a:pPr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𝐶𝑀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𝑃𝐺𝑁𝑃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𝐹𝐿𝑅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r>
                  <a:rPr lang="tr-TR" sz="3200" dirty="0"/>
                  <a:t>        </a:t>
                </a:r>
                <a:r>
                  <a:rPr lang="tr-TR" sz="3200" dirty="0" err="1"/>
                  <a:t>where</a:t>
                </a:r>
                <a:r>
                  <a:rPr lang="tr-TR" sz="3200" dirty="0"/>
                  <a:t> </a:t>
                </a:r>
                <a:r>
                  <a:rPr lang="tr-TR" sz="3200" i="1" dirty="0"/>
                  <a:t>PGNP </a:t>
                </a:r>
                <a:r>
                  <a:rPr lang="tr-TR" sz="3200" dirty="0"/>
                  <a:t>is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per</a:t>
                </a:r>
                <a:r>
                  <a:rPr lang="tr-TR" sz="3200" dirty="0"/>
                  <a:t> </a:t>
                </a:r>
                <a:r>
                  <a:rPr lang="tr-TR" sz="3200" dirty="0" err="1"/>
                  <a:t>capita</a:t>
                </a:r>
                <a:r>
                  <a:rPr lang="tr-TR" sz="3200" dirty="0"/>
                  <a:t> </a:t>
                </a:r>
                <a:r>
                  <a:rPr lang="tr-TR" sz="3200" dirty="0" err="1"/>
                  <a:t>gross</a:t>
                </a:r>
                <a:r>
                  <a:rPr lang="tr-TR" sz="3200" dirty="0"/>
                  <a:t> </a:t>
                </a:r>
                <a:r>
                  <a:rPr lang="tr-TR" sz="3200" dirty="0" err="1"/>
                  <a:t>national</a:t>
                </a:r>
                <a:r>
                  <a:rPr lang="tr-TR" sz="3200" dirty="0"/>
                  <a:t> </a:t>
                </a:r>
                <a:r>
                  <a:rPr lang="tr-TR" sz="3200" dirty="0" err="1"/>
                  <a:t>product</a:t>
                </a:r>
                <a:r>
                  <a:rPr lang="tr-TR" sz="3200" dirty="0"/>
                  <a:t> </a:t>
                </a:r>
                <a:r>
                  <a:rPr lang="tr-TR" sz="3200" dirty="0" err="1"/>
                  <a:t>and</a:t>
                </a:r>
                <a:r>
                  <a:rPr lang="tr-TR" sz="3200" dirty="0"/>
                  <a:t> </a:t>
                </a:r>
                <a:r>
                  <a:rPr lang="tr-TR" sz="3200" i="1" dirty="0"/>
                  <a:t>FLR </a:t>
                </a:r>
                <a:r>
                  <a:rPr lang="tr-TR" sz="3200" dirty="0"/>
                  <a:t>is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femail</a:t>
                </a:r>
                <a:r>
                  <a:rPr lang="tr-TR" sz="3200" dirty="0"/>
                  <a:t> </a:t>
                </a:r>
                <a:r>
                  <a:rPr lang="tr-TR" sz="3200" dirty="0" err="1"/>
                  <a:t>literacy</a:t>
                </a:r>
                <a:r>
                  <a:rPr lang="tr-TR" sz="3200" dirty="0"/>
                  <a:t>. </a:t>
                </a:r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sz="3200" dirty="0"/>
              </a:p>
              <a:p>
                <a:pPr marL="342900" lvl="1" indent="-342900" algn="just">
                  <a:spcBef>
                    <a:spcPts val="1000"/>
                  </a:spcBef>
                </a:pPr>
                <a:r>
                  <a:rPr lang="tr-TR" sz="3200" dirty="0" err="1"/>
                  <a:t>Let</a:t>
                </a:r>
                <a:r>
                  <a:rPr lang="tr-TR" sz="3200" dirty="0"/>
                  <a:t>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misspecified</a:t>
                </a:r>
                <a:r>
                  <a:rPr lang="tr-TR" sz="3200" dirty="0"/>
                  <a:t> model be  </a:t>
                </a:r>
              </a:p>
              <a:p>
                <a:pPr marL="342900" lvl="1" indent="-342900" algn="just">
                  <a:spcBef>
                    <a:spcPts val="1000"/>
                  </a:spcBef>
                </a:pPr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𝐶𝑀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3200" i="1">
                          <a:latin typeface="Cambria Math" panose="02040503050406030204" pitchFamily="18" charset="0"/>
                        </a:rPr>
                        <m:t>𝑃𝐺𝑁𝑃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tr-TR" sz="3200" dirty="0"/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r>
                  <a:rPr lang="tr-TR" sz="3200" dirty="0"/>
                  <a:t>         </a:t>
                </a:r>
                <a:r>
                  <a:rPr lang="tr-TR" sz="3200" dirty="0" err="1"/>
                  <a:t>where</a:t>
                </a:r>
                <a:r>
                  <a:rPr lang="tr-TR" sz="3200" dirty="0"/>
                  <a:t> </a:t>
                </a:r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𝐹𝐿𝑅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tr-TR" sz="3200" dirty="0"/>
                  <a:t>. </a:t>
                </a:r>
              </a:p>
              <a:p>
                <a:pPr marL="342900" lvl="1" indent="-342900" algn="just">
                  <a:spcBef>
                    <a:spcPts val="1000"/>
                  </a:spcBef>
                </a:pPr>
                <a:endParaRPr lang="tr-TR" sz="3200" dirty="0"/>
              </a:p>
              <a:p>
                <a:pPr marL="0" indent="0" algn="r">
                  <a:buNone/>
                </a:pPr>
                <a:endParaRPr lang="tr-TR" sz="2500" dirty="0"/>
              </a:p>
              <a:p>
                <a:pPr marL="0" indent="0" algn="r">
                  <a:buNone/>
                </a:pPr>
                <a:r>
                  <a:rPr lang="en-US" sz="2500" dirty="0"/>
                  <a:t>Gujarati and Porter (Chapter </a:t>
                </a:r>
                <a:r>
                  <a:rPr lang="tr-TR" sz="2500" dirty="0"/>
                  <a:t>7</a:t>
                </a:r>
                <a:r>
                  <a:rPr lang="en-US" sz="2500" dirty="0"/>
                  <a:t>)</a:t>
                </a:r>
                <a:endParaRPr lang="tr-TR" sz="2500" i="1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8" t="-25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0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tr-TR" sz="2600" b="1" dirty="0" err="1"/>
              <a:t>Example</a:t>
            </a:r>
            <a:r>
              <a:rPr lang="tr-TR" sz="2600" b="1" dirty="0"/>
              <a:t> 5 (2)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tr-TR" b="1" dirty="0"/>
          </a:p>
          <a:p>
            <a:pPr marL="342900" lvl="1" indent="-342900" algn="just">
              <a:spcBef>
                <a:spcPts val="1000"/>
              </a:spcBef>
            </a:pPr>
            <a:r>
              <a:rPr lang="tr-TR" sz="2800" dirty="0"/>
              <a:t>Per capita gross national product is correlated with femail literacy so the second condition of omitted variable bias is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2800" dirty="0"/>
              <a:t>Moreover, femail literacy is a determinant of  child mortality so the first condition of omitted variable bias is also satisfied. </a:t>
            </a:r>
          </a:p>
          <a:p>
            <a:pPr marL="342900" lvl="1" indent="-342900" algn="just">
              <a:spcBef>
                <a:spcPts val="1000"/>
              </a:spcBef>
            </a:pPr>
            <a:r>
              <a:rPr lang="tr-TR" sz="2800" dirty="0" err="1"/>
              <a:t>Therefore</a:t>
            </a:r>
            <a:r>
              <a:rPr lang="tr-TR" sz="2800" dirty="0"/>
              <a:t>,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example</a:t>
            </a:r>
            <a:r>
              <a:rPr lang="tr-TR" sz="2800" dirty="0"/>
              <a:t> </a:t>
            </a:r>
            <a:r>
              <a:rPr lang="tr-TR" sz="2800" dirty="0" err="1"/>
              <a:t>there</a:t>
            </a:r>
            <a:r>
              <a:rPr lang="tr-TR" sz="2800" dirty="0"/>
              <a:t> is </a:t>
            </a:r>
            <a:r>
              <a:rPr lang="tr-TR" sz="2800" dirty="0" err="1"/>
              <a:t>omitted</a:t>
            </a:r>
            <a:r>
              <a:rPr lang="tr-TR" sz="2800" dirty="0"/>
              <a:t> </a:t>
            </a:r>
            <a:r>
              <a:rPr lang="tr-TR" sz="2800" dirty="0" err="1"/>
              <a:t>variable</a:t>
            </a:r>
            <a:r>
              <a:rPr lang="tr-TR" sz="2800" dirty="0"/>
              <a:t> </a:t>
            </a:r>
            <a:r>
              <a:rPr lang="tr-TR" sz="2800" dirty="0" err="1"/>
              <a:t>bias</a:t>
            </a:r>
            <a:r>
              <a:rPr lang="tr-TR" sz="2800" dirty="0"/>
              <a:t>.   </a:t>
            </a:r>
          </a:p>
          <a:p>
            <a:pPr marL="0" indent="0" algn="r">
              <a:buNone/>
            </a:pPr>
            <a:endParaRPr lang="tr-TR" sz="2500" dirty="0"/>
          </a:p>
          <a:p>
            <a:pPr marL="0" indent="0" algn="r">
              <a:buNone/>
            </a:pPr>
            <a:r>
              <a:rPr lang="en-US" sz="1200" dirty="0"/>
              <a:t>Gujarati and Porter (Chapter </a:t>
            </a:r>
            <a:r>
              <a:rPr lang="tr-TR" sz="1200" dirty="0"/>
              <a:t>7</a:t>
            </a:r>
            <a:r>
              <a:rPr lang="en-US" sz="1200" dirty="0"/>
              <a:t>)</a:t>
            </a:r>
            <a:endParaRPr lang="tr-TR" sz="1200" i="1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33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 algn="just">
                  <a:spcBef>
                    <a:spcPts val="1000"/>
                  </a:spcBef>
                  <a:buNone/>
                </a:pPr>
                <a:r>
                  <a:rPr lang="tr-TR" sz="2800" dirty="0"/>
                  <a:t>Omitted </a:t>
                </a:r>
                <a:r>
                  <a:rPr lang="tr-TR" sz="2800" dirty="0" err="1"/>
                  <a:t>variable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bias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means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first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least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squares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assumption</a:t>
                </a:r>
                <a:r>
                  <a:rPr lang="tr-TR" sz="2800" dirty="0"/>
                  <a:t>,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800" dirty="0"/>
                  <a:t>, is </a:t>
                </a:r>
                <a:r>
                  <a:rPr lang="tr-TR" sz="2800" dirty="0" err="1"/>
                  <a:t>incorrect</a:t>
                </a:r>
                <a:r>
                  <a:rPr lang="tr-TR" sz="2800" dirty="0"/>
                  <a:t>. </a:t>
                </a:r>
                <a:r>
                  <a:rPr lang="tr-TR" sz="2800" dirty="0" err="1"/>
                  <a:t>Why</a:t>
                </a:r>
                <a:r>
                  <a:rPr lang="tr-TR" sz="2800" dirty="0"/>
                  <a:t>?</a:t>
                </a:r>
              </a:p>
              <a:p>
                <a:pPr marL="457200" lvl="1" indent="-457200" algn="just">
                  <a:spcBef>
                    <a:spcPts val="1000"/>
                  </a:spcBef>
                </a:pPr>
                <a:r>
                  <a:rPr lang="tr-TR" sz="2800" dirty="0" err="1"/>
                  <a:t>Error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term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/>
                  <a:t>in a </a:t>
                </a:r>
                <a:r>
                  <a:rPr lang="tr-TR" sz="2800" dirty="0" err="1"/>
                  <a:t>single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regression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represents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all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factors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other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than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/>
                  <a:t>,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are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determinats</a:t>
                </a:r>
                <a:r>
                  <a:rPr lang="tr-TR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/>
                  <a:t>.</a:t>
                </a:r>
              </a:p>
              <a:p>
                <a:pPr marL="457200" lvl="1" indent="-457200" algn="just">
                  <a:spcBef>
                    <a:spcPts val="1000"/>
                  </a:spcBef>
                </a:pPr>
                <a:r>
                  <a:rPr lang="tr-TR" sz="2800" dirty="0" err="1"/>
                  <a:t>If</a:t>
                </a:r>
                <a:r>
                  <a:rPr lang="tr-TR" sz="2800" dirty="0"/>
                  <a:t> </a:t>
                </a:r>
                <a:r>
                  <a:rPr lang="tr-TR" sz="2800" dirty="0" err="1"/>
                  <a:t>one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these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factors</a:t>
                </a:r>
                <a:r>
                  <a:rPr lang="tr-TR" sz="2800" dirty="0"/>
                  <a:t> is </a:t>
                </a:r>
                <a:r>
                  <a:rPr lang="tr-TR" sz="2800" dirty="0" err="1"/>
                  <a:t>correlated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with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/>
                  <a:t> is </a:t>
                </a:r>
                <a:r>
                  <a:rPr lang="tr-TR" sz="2800" dirty="0" err="1"/>
                  <a:t>correlated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with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800" dirty="0"/>
                  <a:t> </a:t>
                </a:r>
              </a:p>
              <a:p>
                <a:pPr marL="457200" lvl="1" indent="-457200" algn="just">
                  <a:spcBef>
                    <a:spcPts val="1000"/>
                  </a:spcBef>
                </a:pPr>
                <a:r>
                  <a:rPr lang="tr-TR" sz="2800" dirty="0" err="1"/>
                  <a:t>This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bias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does</a:t>
                </a:r>
                <a:r>
                  <a:rPr lang="tr-TR" sz="2800" dirty="0"/>
                  <a:t> not </a:t>
                </a:r>
                <a:r>
                  <a:rPr lang="tr-TR" sz="2800" dirty="0" err="1"/>
                  <a:t>vanish</a:t>
                </a:r>
                <a:r>
                  <a:rPr lang="tr-TR" sz="2800" dirty="0"/>
                  <a:t> </a:t>
                </a:r>
                <a:r>
                  <a:rPr lang="tr-TR" sz="2800" dirty="0" err="1"/>
                  <a:t>even</a:t>
                </a:r>
                <a:r>
                  <a:rPr lang="tr-TR" sz="2800" dirty="0"/>
                  <a:t> in </a:t>
                </a:r>
                <a:r>
                  <a:rPr lang="tr-TR" sz="2800" dirty="0" err="1"/>
                  <a:t>very</a:t>
                </a:r>
                <a:r>
                  <a:rPr lang="tr-TR" sz="2800" dirty="0"/>
                  <a:t> </a:t>
                </a:r>
                <a:r>
                  <a:rPr lang="tr-TR" sz="2800" dirty="0" err="1"/>
                  <a:t>large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samples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so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OLS </a:t>
                </a:r>
                <a:r>
                  <a:rPr lang="tr-TR" sz="2800" dirty="0" err="1"/>
                  <a:t>estimator</a:t>
                </a:r>
                <a:r>
                  <a:rPr lang="tr-TR" sz="2800" dirty="0"/>
                  <a:t> is </a:t>
                </a:r>
                <a:r>
                  <a:rPr lang="tr-TR" sz="2800" dirty="0" err="1"/>
                  <a:t>inconsistent</a:t>
                </a:r>
                <a:r>
                  <a:rPr lang="tr-TR" sz="2800" dirty="0"/>
                  <a:t>. </a:t>
                </a:r>
              </a:p>
              <a:p>
                <a:pPr marL="0" indent="0" algn="r">
                  <a:buNone/>
                </a:pPr>
                <a:endParaRPr lang="tr-TR" sz="2500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159" b="-1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35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r-TR" sz="4000" dirty="0"/>
                  <a:t>The </a:t>
                </a:r>
                <a:r>
                  <a:rPr lang="tr-TR" sz="4000" dirty="0" err="1"/>
                  <a:t>omitted</a:t>
                </a:r>
                <a:r>
                  <a:rPr lang="tr-TR" sz="4000" dirty="0"/>
                  <a:t> </a:t>
                </a:r>
                <a:r>
                  <a:rPr lang="tr-TR" sz="4000" dirty="0" err="1"/>
                  <a:t>variable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bias</a:t>
                </a:r>
                <a:r>
                  <a:rPr lang="tr-TR" sz="4000" dirty="0"/>
                  <a:t> </a:t>
                </a:r>
                <a:r>
                  <a:rPr lang="tr-TR" sz="4000" dirty="0" err="1"/>
                  <a:t>formula</a:t>
                </a:r>
                <a:r>
                  <a:rPr lang="tr-TR" sz="4000" dirty="0"/>
                  <a:t> is </a:t>
                </a:r>
              </a:p>
              <a:p>
                <a:pPr marL="0" indent="0" algn="just">
                  <a:buNone/>
                </a:pPr>
                <a:endParaRPr lang="tr-TR" sz="4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tr-TR" sz="4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tr-TR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groupChr>
                      <m:sSub>
                        <m:sSubPr>
                          <m:ctrlPr>
                            <a:rPr lang="tr-T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tr-TR" sz="4000" b="0" i="1" smtClean="0">
                              <a:latin typeface="Cambria Math" panose="02040503050406030204" pitchFamily="18" charset="0"/>
                            </a:rPr>
                            <m:t>𝑋𝑢</m:t>
                          </m:r>
                        </m:sub>
                      </m:sSub>
                      <m:f>
                        <m:fPr>
                          <m:ctrlPr>
                            <a:rPr lang="tr-T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tr-TR" sz="4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4000" dirty="0"/>
              </a:p>
              <a:p>
                <a:pPr marL="0" indent="0" algn="just">
                  <a:buNone/>
                </a:pPr>
                <a:endParaRPr lang="tr-TR" sz="4000" dirty="0"/>
              </a:p>
              <a:p>
                <a:pPr marL="0" indent="0" algn="just">
                  <a:buNone/>
                </a:pPr>
                <a:r>
                  <a:rPr lang="tr-TR" sz="4000" dirty="0" err="1"/>
                  <a:t>where</a:t>
                </a:r>
                <a:r>
                  <a:rPr lang="tr-TR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tr-TR" sz="4000" i="1">
                            <a:latin typeface="Cambria Math" panose="02040503050406030204" pitchFamily="18" charset="0"/>
                          </a:rPr>
                          <m:t>𝑋𝑢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4000" dirty="0"/>
                  <a:t>.</a:t>
                </a:r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39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4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8000" dirty="0"/>
          </a:p>
          <a:p>
            <a:pPr marL="0" indent="0" algn="ctr">
              <a:buNone/>
            </a:pPr>
            <a:r>
              <a:rPr lang="tr-TR" sz="8000" dirty="0" err="1"/>
              <a:t>Linear</a:t>
            </a:r>
            <a:r>
              <a:rPr lang="tr-TR" sz="8000" dirty="0"/>
              <a:t> </a:t>
            </a:r>
            <a:r>
              <a:rPr lang="tr-TR" sz="8000" dirty="0" err="1"/>
              <a:t>Regression</a:t>
            </a:r>
            <a:r>
              <a:rPr lang="tr-TR" sz="8000" dirty="0"/>
              <a:t> </a:t>
            </a:r>
            <a:r>
              <a:rPr lang="tr-TR" sz="8000" dirty="0" err="1"/>
              <a:t>with</a:t>
            </a:r>
            <a:r>
              <a:rPr lang="tr-TR" sz="8000" dirty="0"/>
              <a:t> </a:t>
            </a:r>
            <a:r>
              <a:rPr lang="tr-TR" sz="8000" dirty="0" err="1"/>
              <a:t>Multiple</a:t>
            </a:r>
            <a:r>
              <a:rPr lang="tr-TR" sz="8000" dirty="0"/>
              <a:t> </a:t>
            </a:r>
            <a:r>
              <a:rPr lang="tr-TR" sz="8000" dirty="0" err="1"/>
              <a:t>Regressors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260826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tr-TR" sz="4400" dirty="0" err="1"/>
                  <a:t>The</a:t>
                </a:r>
                <a:r>
                  <a:rPr lang="tr-TR" sz="4400" dirty="0"/>
                  <a:t> </a:t>
                </a:r>
                <a:r>
                  <a:rPr lang="tr-TR" sz="4400" dirty="0" err="1"/>
                  <a:t>primary</a:t>
                </a:r>
                <a:r>
                  <a:rPr lang="tr-TR" sz="4400" dirty="0"/>
                  <a:t> problem </a:t>
                </a:r>
                <a:r>
                  <a:rPr lang="tr-TR" sz="4400" dirty="0" err="1"/>
                  <a:t>about</a:t>
                </a:r>
                <a:r>
                  <a:rPr lang="en-US" sz="4400" dirty="0"/>
                  <a:t> simple regression analysis for empirical work is that it is very difficult to </a:t>
                </a:r>
                <a:r>
                  <a:rPr lang="en-US" sz="4400" dirty="0" err="1"/>
                  <a:t>dr</a:t>
                </a:r>
                <a:r>
                  <a:rPr lang="tr-TR" sz="4400" dirty="0"/>
                  <a:t>ive </a:t>
                </a:r>
                <a:r>
                  <a:rPr lang="en-US" sz="4400" dirty="0"/>
                  <a:t>ceteris paribus conclusions</a:t>
                </a:r>
                <a:r>
                  <a:rPr lang="tr-TR" sz="4400" dirty="0"/>
                  <a:t>, </a:t>
                </a:r>
                <a:r>
                  <a:rPr lang="tr-TR" sz="4400" dirty="0" err="1"/>
                  <a:t>that</a:t>
                </a:r>
                <a:r>
                  <a:rPr lang="tr-TR" sz="4400" dirty="0"/>
                  <a:t> is, </a:t>
                </a:r>
                <a:r>
                  <a:rPr lang="tr-TR" sz="4400" dirty="0" err="1"/>
                  <a:t>to</a:t>
                </a:r>
                <a:r>
                  <a:rPr lang="tr-TR" sz="4400" dirty="0"/>
                  <a:t> </a:t>
                </a:r>
                <a:r>
                  <a:rPr lang="tr-TR" sz="4400" dirty="0" err="1"/>
                  <a:t>see</a:t>
                </a:r>
                <a:r>
                  <a:rPr lang="tr-TR" sz="4400" dirty="0"/>
                  <a:t> how </a:t>
                </a:r>
                <a:r>
                  <a:rPr lang="en-US" sz="4400" i="1" dirty="0"/>
                  <a:t>x </a:t>
                </a:r>
                <a:r>
                  <a:rPr lang="en-US" sz="4400" dirty="0"/>
                  <a:t>affects </a:t>
                </a:r>
                <a:r>
                  <a:rPr lang="en-US" sz="4400" i="1" dirty="0"/>
                  <a:t>y</a:t>
                </a:r>
                <a:r>
                  <a:rPr lang="tr-TR" sz="4400" i="1" dirty="0"/>
                  <a:t> </a:t>
                </a:r>
                <a:r>
                  <a:rPr lang="tr-TR" sz="4400" dirty="0" err="1"/>
                  <a:t>while</a:t>
                </a:r>
                <a:r>
                  <a:rPr lang="tr-TR" sz="4400" dirty="0"/>
                  <a:t> holding </a:t>
                </a:r>
                <a:r>
                  <a:rPr lang="en-US" sz="4400" dirty="0"/>
                  <a:t>all</a:t>
                </a:r>
                <a:r>
                  <a:rPr lang="tr-TR" sz="4400" dirty="0"/>
                  <a:t> </a:t>
                </a:r>
                <a:r>
                  <a:rPr lang="en-US" sz="4400" dirty="0"/>
                  <a:t>other factors affecting </a:t>
                </a:r>
                <a:r>
                  <a:rPr lang="en-US" sz="4400" i="1" dirty="0"/>
                  <a:t>y </a:t>
                </a:r>
                <a:r>
                  <a:rPr lang="tr-TR" sz="4400" dirty="0" err="1"/>
                  <a:t>constant</a:t>
                </a:r>
                <a:r>
                  <a:rPr lang="tr-TR" sz="4400" dirty="0"/>
                  <a:t>. </a:t>
                </a:r>
                <a:endParaRPr lang="tr-TR" sz="4800" dirty="0"/>
              </a:p>
              <a:p>
                <a:pPr algn="just"/>
                <a:r>
                  <a:rPr lang="tr-TR" sz="4400" dirty="0" err="1"/>
                  <a:t>Multiple</a:t>
                </a:r>
                <a:r>
                  <a:rPr lang="tr-TR" sz="4400" dirty="0"/>
                  <a:t> </a:t>
                </a:r>
                <a:r>
                  <a:rPr lang="tr-TR" sz="4400" dirty="0" err="1"/>
                  <a:t>Regression</a:t>
                </a:r>
                <a:r>
                  <a:rPr lang="tr-TR" sz="4400" dirty="0"/>
                  <a:t> Model </a:t>
                </a:r>
                <a:r>
                  <a:rPr lang="tr-TR" sz="4400" dirty="0" err="1"/>
                  <a:t>permits</a:t>
                </a:r>
                <a:r>
                  <a:rPr lang="tr-TR" sz="4400" dirty="0"/>
                  <a:t> </a:t>
                </a:r>
                <a:r>
                  <a:rPr lang="tr-TR" sz="4400" dirty="0" err="1"/>
                  <a:t>estimating</a:t>
                </a:r>
                <a:r>
                  <a:rPr lang="tr-TR" sz="4400" dirty="0"/>
                  <a:t> </a:t>
                </a:r>
                <a:r>
                  <a:rPr lang="tr-TR" sz="4400" dirty="0" err="1"/>
                  <a:t>the</a:t>
                </a:r>
                <a:r>
                  <a:rPr lang="tr-TR" sz="4400" dirty="0"/>
                  <a:t> </a:t>
                </a:r>
                <a:r>
                  <a:rPr lang="tr-TR" sz="4400" dirty="0" err="1"/>
                  <a:t>effect</a:t>
                </a:r>
                <a:r>
                  <a:rPr lang="tr-TR" sz="4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4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4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4400" dirty="0"/>
                  <a:t> of </a:t>
                </a:r>
                <a:r>
                  <a:rPr lang="tr-TR" sz="4400" dirty="0" err="1"/>
                  <a:t>changing</a:t>
                </a:r>
                <a:r>
                  <a:rPr lang="tr-TR" sz="4400" dirty="0"/>
                  <a:t> </a:t>
                </a:r>
                <a:r>
                  <a:rPr lang="tr-TR" sz="4400" dirty="0" err="1"/>
                  <a:t>one</a:t>
                </a:r>
                <a:r>
                  <a:rPr lang="tr-TR" sz="4400" dirty="0"/>
                  <a:t> </a:t>
                </a:r>
                <a:r>
                  <a:rPr lang="tr-TR" sz="4400" dirty="0" err="1"/>
                  <a:t>variable</a:t>
                </a:r>
                <a:r>
                  <a:rPr lang="tr-TR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4400" dirty="0"/>
                  <a:t> </a:t>
                </a:r>
                <a:r>
                  <a:rPr lang="tr-TR" sz="4400" dirty="0" err="1"/>
                  <a:t>while</a:t>
                </a:r>
                <a:r>
                  <a:rPr lang="tr-TR" sz="4400" dirty="0"/>
                  <a:t> holding </a:t>
                </a:r>
                <a:r>
                  <a:rPr lang="tr-TR" sz="4400" dirty="0" err="1"/>
                  <a:t>the</a:t>
                </a:r>
                <a:r>
                  <a:rPr lang="tr-TR" sz="4400" dirty="0"/>
                  <a:t> </a:t>
                </a:r>
                <a:r>
                  <a:rPr lang="tr-TR" sz="4400" dirty="0" err="1"/>
                  <a:t>other</a:t>
                </a:r>
                <a:r>
                  <a:rPr lang="tr-TR" sz="4400" dirty="0"/>
                  <a:t> </a:t>
                </a:r>
                <a:r>
                  <a:rPr lang="tr-TR" sz="4400" dirty="0" err="1"/>
                  <a:t>regressors</a:t>
                </a:r>
                <a:r>
                  <a:rPr lang="tr-TR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4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sz="4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4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440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tr-TR" sz="4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4400">
                            <a:latin typeface="Cambria Math" panose="02040503050406030204" pitchFamily="18" charset="0"/>
                          </a:rPr>
                          <m:t>𝑠𝑜</m:t>
                        </m:r>
                        <m:r>
                          <a:rPr lang="tr-TR" sz="4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4400">
                            <a:latin typeface="Cambria Math" panose="02040503050406030204" pitchFamily="18" charset="0"/>
                          </a:rPr>
                          <m:t>𝑓𝑜𝑟𝑡h</m:t>
                        </m:r>
                      </m:e>
                    </m:d>
                  </m:oMath>
                </a14:m>
                <a:r>
                  <a:rPr lang="tr-TR" sz="4400" dirty="0"/>
                  <a:t> </a:t>
                </a:r>
                <a:r>
                  <a:rPr lang="tr-TR" sz="4400" dirty="0" err="1"/>
                  <a:t>constant</a:t>
                </a:r>
                <a:r>
                  <a:rPr lang="tr-TR" sz="4400" dirty="0"/>
                  <a:t>. </a:t>
                </a:r>
              </a:p>
              <a:p>
                <a:pPr marL="0" indent="0" algn="just">
                  <a:buNone/>
                </a:pPr>
                <a:endParaRPr lang="tr-TR" sz="4000" dirty="0"/>
              </a:p>
              <a:p>
                <a:pPr marL="0" indent="0" algn="r">
                  <a:buNone/>
                </a:pPr>
                <a:r>
                  <a:rPr lang="tr-TR" sz="1500" dirty="0" err="1"/>
                  <a:t>Stock</a:t>
                </a:r>
                <a:r>
                  <a:rPr lang="tr-TR" sz="1500" dirty="0"/>
                  <a:t> </a:t>
                </a:r>
                <a:r>
                  <a:rPr lang="tr-TR" sz="1500" dirty="0" err="1"/>
                  <a:t>and</a:t>
                </a:r>
                <a:r>
                  <a:rPr lang="tr-TR" sz="1500" dirty="0"/>
                  <a:t> Watson (</a:t>
                </a:r>
                <a:r>
                  <a:rPr lang="tr-TR" sz="1500" dirty="0" err="1"/>
                  <a:t>Chapter</a:t>
                </a:r>
                <a:r>
                  <a:rPr lang="tr-TR" sz="15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49" t="-4902" r="-15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2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This is important both for testing economic theories and for evaluating</a:t>
            </a:r>
            <a:r>
              <a:rPr lang="tr-TR" sz="4000" dirty="0"/>
              <a:t> </a:t>
            </a:r>
            <a:r>
              <a:rPr lang="en-US" sz="4000" dirty="0"/>
              <a:t>policy effects when</a:t>
            </a:r>
            <a:r>
              <a:rPr lang="tr-TR" sz="4000" dirty="0"/>
              <a:t> </a:t>
            </a:r>
            <a:r>
              <a:rPr lang="en-US" sz="4000" dirty="0"/>
              <a:t>nonexperimental data</a:t>
            </a:r>
            <a:r>
              <a:rPr lang="tr-TR" sz="4000" dirty="0"/>
              <a:t> had </a:t>
            </a:r>
            <a:r>
              <a:rPr lang="tr-TR" sz="4000" dirty="0" err="1"/>
              <a:t>to</a:t>
            </a:r>
            <a:r>
              <a:rPr lang="tr-TR" sz="4000" dirty="0"/>
              <a:t> be </a:t>
            </a:r>
            <a:r>
              <a:rPr lang="tr-TR" sz="4000" dirty="0" err="1"/>
              <a:t>used</a:t>
            </a:r>
            <a:r>
              <a:rPr lang="tr-TR" sz="4000" dirty="0"/>
              <a:t> b</a:t>
            </a:r>
            <a:r>
              <a:rPr lang="en-US" sz="4000" dirty="0" err="1"/>
              <a:t>ecause</a:t>
            </a:r>
            <a:r>
              <a:rPr lang="en-US" sz="4000" dirty="0"/>
              <a:t> </a:t>
            </a:r>
            <a:r>
              <a:rPr lang="tr-TR" sz="4000" dirty="0" err="1"/>
              <a:t>these</a:t>
            </a:r>
            <a:r>
              <a:rPr lang="tr-TR" sz="4000" dirty="0"/>
              <a:t> </a:t>
            </a:r>
            <a:r>
              <a:rPr lang="tr-TR" sz="4000" dirty="0" err="1"/>
              <a:t>theories</a:t>
            </a:r>
            <a:r>
              <a:rPr lang="tr-TR" sz="4000" dirty="0"/>
              <a:t> </a:t>
            </a:r>
            <a:r>
              <a:rPr lang="tr-TR" sz="4000" dirty="0" err="1"/>
              <a:t>involve</a:t>
            </a:r>
            <a:r>
              <a:rPr lang="tr-TR" sz="4000" dirty="0"/>
              <a:t> </a:t>
            </a:r>
            <a:r>
              <a:rPr lang="en-US" sz="4000" dirty="0"/>
              <a:t>many explanatory variables </a:t>
            </a:r>
            <a:r>
              <a:rPr lang="tr-TR" sz="4000" dirty="0" err="1"/>
              <a:t>so</a:t>
            </a:r>
            <a:r>
              <a:rPr lang="tr-TR" sz="4000" dirty="0"/>
              <a:t> </a:t>
            </a:r>
            <a:r>
              <a:rPr lang="tr-TR" sz="4000" dirty="0" err="1"/>
              <a:t>using</a:t>
            </a:r>
            <a:r>
              <a:rPr lang="tr-TR" sz="4000" dirty="0"/>
              <a:t> </a:t>
            </a:r>
            <a:r>
              <a:rPr lang="en-US" sz="4000" dirty="0"/>
              <a:t>simple regression analysis would be misleading.</a:t>
            </a:r>
            <a:endParaRPr lang="tr-TR" sz="4000" dirty="0"/>
          </a:p>
          <a:p>
            <a:pPr marL="0" lvl="1" indent="0" algn="r">
              <a:spcBef>
                <a:spcPts val="1000"/>
              </a:spcBef>
              <a:buNone/>
            </a:pPr>
            <a:r>
              <a:rPr lang="en-US" sz="1200" dirty="0"/>
              <a:t>Woolridge (Chapter </a:t>
            </a:r>
            <a:r>
              <a:rPr lang="tr-TR" sz="1200" dirty="0"/>
              <a:t>3</a:t>
            </a:r>
            <a:r>
              <a:rPr lang="en-US" sz="1200" dirty="0"/>
              <a:t>)</a:t>
            </a: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40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(3)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4000" dirty="0"/>
              <a:t>Naturally, if more factors that are useful for explaining </a:t>
            </a:r>
            <a:r>
              <a:rPr lang="en-US" sz="4000" i="1" dirty="0"/>
              <a:t>y </a:t>
            </a:r>
            <a:r>
              <a:rPr lang="tr-TR" sz="4000" dirty="0" err="1"/>
              <a:t>are</a:t>
            </a:r>
            <a:r>
              <a:rPr lang="tr-TR" sz="4000" dirty="0"/>
              <a:t> </a:t>
            </a:r>
            <a:r>
              <a:rPr lang="tr-TR" sz="4000" dirty="0" err="1"/>
              <a:t>added</a:t>
            </a:r>
            <a:r>
              <a:rPr lang="tr-TR" sz="4000" dirty="0"/>
              <a:t> </a:t>
            </a:r>
            <a:r>
              <a:rPr lang="tr-TR" sz="4000" dirty="0" err="1"/>
              <a:t>to</a:t>
            </a:r>
            <a:r>
              <a:rPr lang="en-US" sz="4000" dirty="0"/>
              <a:t> model, then</a:t>
            </a:r>
            <a:r>
              <a:rPr lang="tr-TR" sz="4000" dirty="0"/>
              <a:t> </a:t>
            </a:r>
            <a:r>
              <a:rPr lang="en-US" sz="4000" dirty="0"/>
              <a:t>more of the variation in </a:t>
            </a:r>
            <a:r>
              <a:rPr lang="en-US" sz="4000" i="1" dirty="0"/>
              <a:t>y </a:t>
            </a:r>
            <a:r>
              <a:rPr lang="en-US" sz="4000" dirty="0"/>
              <a:t>can be explained. </a:t>
            </a:r>
            <a:endParaRPr lang="tr-TR" sz="4000" dirty="0"/>
          </a:p>
          <a:p>
            <a:pPr algn="just"/>
            <a:r>
              <a:rPr lang="en-US" sz="4000" dirty="0"/>
              <a:t>Thus, multiple regression analysis can be used</a:t>
            </a:r>
            <a:r>
              <a:rPr lang="tr-TR" sz="4000" dirty="0"/>
              <a:t> </a:t>
            </a:r>
            <a:r>
              <a:rPr lang="en-US" sz="4000" dirty="0"/>
              <a:t>to build better models for predicting the</a:t>
            </a:r>
            <a:r>
              <a:rPr lang="tr-TR" sz="4000" dirty="0"/>
              <a:t> </a:t>
            </a:r>
            <a:r>
              <a:rPr lang="en-US" sz="4000" dirty="0"/>
              <a:t>dependent variable.</a:t>
            </a:r>
            <a:endParaRPr lang="tr-TR" sz="4000" dirty="0"/>
          </a:p>
          <a:p>
            <a:endParaRPr lang="tr-TR" sz="4000" dirty="0"/>
          </a:p>
          <a:p>
            <a:pPr marL="0" indent="0" algn="r">
              <a:buNone/>
            </a:pPr>
            <a:r>
              <a:rPr lang="en-US" sz="1200" dirty="0"/>
              <a:t>Woolridge (Chapter </a:t>
            </a:r>
            <a:r>
              <a:rPr lang="tr-TR" sz="1200" dirty="0"/>
              <a:t>3</a:t>
            </a:r>
            <a:r>
              <a:rPr lang="en-US" sz="1200" dirty="0"/>
              <a:t>)</a:t>
            </a: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02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tr-TR" sz="4000" b="1" dirty="0"/>
                  <a:t>The </a:t>
                </a:r>
                <a:r>
                  <a:rPr lang="tr-TR" sz="4000" b="1" dirty="0" err="1"/>
                  <a:t>Population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Regression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Line</a:t>
                </a:r>
                <a:r>
                  <a:rPr lang="tr-TR" sz="4000" b="1" dirty="0"/>
                  <a:t> (1)</a:t>
                </a:r>
              </a:p>
              <a:p>
                <a:pPr marL="0" indent="0" algn="ctr">
                  <a:buNone/>
                </a:pPr>
                <a:endParaRPr lang="tr-TR" sz="4000" b="1" dirty="0"/>
              </a:p>
              <a:p>
                <a:pPr algn="just"/>
                <a:r>
                  <a:rPr lang="tr-TR" sz="4000" dirty="0" err="1"/>
                  <a:t>Suppose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that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there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are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only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two</a:t>
                </a:r>
                <a:r>
                  <a:rPr lang="tr-TR" sz="4000" dirty="0"/>
                  <a:t> </a:t>
                </a:r>
                <a:r>
                  <a:rPr lang="tr-TR" sz="4000" dirty="0" err="1"/>
                  <a:t>independent</a:t>
                </a:r>
                <a:r>
                  <a:rPr lang="tr-TR" sz="4000" dirty="0"/>
                  <a:t> </a:t>
                </a:r>
                <a:r>
                  <a:rPr lang="tr-TR" sz="4000" dirty="0" err="1"/>
                  <a:t>variables</a:t>
                </a:r>
                <a:r>
                  <a:rPr lang="tr-TR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4000" dirty="0"/>
                  <a:t> </a:t>
                </a:r>
                <a:r>
                  <a:rPr lang="tr-TR" sz="4000" dirty="0" err="1"/>
                  <a:t>and</a:t>
                </a:r>
                <a:r>
                  <a:rPr lang="tr-TR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4000" dirty="0"/>
                  <a:t>. </a:t>
                </a:r>
              </a:p>
              <a:p>
                <a:pPr algn="just"/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average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relationship</a:t>
                </a:r>
                <a:r>
                  <a:rPr lang="tr-TR" sz="4000" dirty="0"/>
                  <a:t> </a:t>
                </a:r>
                <a:r>
                  <a:rPr lang="tr-TR" sz="4000" dirty="0" err="1"/>
                  <a:t>between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these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two</a:t>
                </a:r>
                <a:r>
                  <a:rPr lang="tr-TR" sz="4000" dirty="0"/>
                  <a:t> </a:t>
                </a:r>
                <a:r>
                  <a:rPr lang="tr-TR" sz="4000" dirty="0" err="1"/>
                  <a:t>independent</a:t>
                </a:r>
                <a:r>
                  <a:rPr lang="tr-TR" sz="4000" dirty="0"/>
                  <a:t> </a:t>
                </a:r>
                <a:r>
                  <a:rPr lang="tr-TR" sz="4000" dirty="0" err="1"/>
                  <a:t>variables</a:t>
                </a:r>
                <a:r>
                  <a:rPr lang="tr-TR" sz="4000" dirty="0"/>
                  <a:t> </a:t>
                </a:r>
                <a:r>
                  <a:rPr lang="tr-TR" sz="4000" dirty="0" err="1"/>
                  <a:t>and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dependent</a:t>
                </a:r>
                <a:r>
                  <a:rPr lang="tr-TR" sz="4000" dirty="0"/>
                  <a:t> </a:t>
                </a:r>
                <a:r>
                  <a:rPr lang="tr-TR" sz="4000" dirty="0" err="1"/>
                  <a:t>variable</a:t>
                </a:r>
                <a:r>
                  <a:rPr lang="tr-TR" sz="4000" dirty="0"/>
                  <a:t>, </a:t>
                </a:r>
                <a:r>
                  <a:rPr lang="tr-TR" sz="4000" i="1" dirty="0"/>
                  <a:t>Y</a:t>
                </a:r>
                <a:r>
                  <a:rPr lang="tr-TR" sz="4000" dirty="0"/>
                  <a:t>, is </a:t>
                </a:r>
                <a:r>
                  <a:rPr lang="tr-TR" sz="4000" dirty="0" err="1"/>
                  <a:t>given</a:t>
                </a:r>
                <a:r>
                  <a:rPr lang="tr-TR" sz="4000" dirty="0"/>
                  <a:t> </a:t>
                </a:r>
                <a:r>
                  <a:rPr lang="tr-TR" sz="4000" dirty="0" err="1"/>
                  <a:t>by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linear</a:t>
                </a:r>
                <a:r>
                  <a:rPr lang="tr-TR" sz="4000" dirty="0"/>
                  <a:t> </a:t>
                </a:r>
                <a:r>
                  <a:rPr lang="tr-TR" sz="4000" dirty="0" err="1"/>
                  <a:t>function</a:t>
                </a:r>
                <a:endParaRPr lang="tr-TR" sz="4000" dirty="0"/>
              </a:p>
              <a:p>
                <a:pPr algn="just"/>
                <a:endParaRPr lang="tr-TR" sz="4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40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500" dirty="0" err="1"/>
                  <a:t>Stock</a:t>
                </a:r>
                <a:r>
                  <a:rPr lang="tr-TR" sz="1500" dirty="0"/>
                  <a:t> </a:t>
                </a:r>
                <a:r>
                  <a:rPr lang="tr-TR" sz="1500" dirty="0" err="1"/>
                  <a:t>and</a:t>
                </a:r>
                <a:r>
                  <a:rPr lang="tr-TR" sz="1500" dirty="0"/>
                  <a:t> Watson (</a:t>
                </a:r>
                <a:r>
                  <a:rPr lang="tr-TR" sz="1500" dirty="0" err="1"/>
                  <a:t>Chapter</a:t>
                </a:r>
                <a:r>
                  <a:rPr lang="tr-TR" sz="15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5" t="-4482" r="-1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90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tr-TR" sz="4000" b="1" dirty="0"/>
                  <a:t>The </a:t>
                </a:r>
                <a:r>
                  <a:rPr lang="tr-TR" sz="4000" b="1" dirty="0" err="1"/>
                  <a:t>Population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Regression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Line</a:t>
                </a:r>
                <a:r>
                  <a:rPr lang="tr-TR" sz="4000" b="1" dirty="0"/>
                  <a:t> (2)</a:t>
                </a:r>
              </a:p>
              <a:p>
                <a:pPr marL="0" indent="0" algn="ctr">
                  <a:buNone/>
                </a:pPr>
                <a:endParaRPr lang="tr-TR" sz="4000" b="1" dirty="0"/>
              </a:p>
              <a:p>
                <a:pPr algn="just"/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above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equation</a:t>
                </a:r>
                <a:r>
                  <a:rPr lang="tr-TR" sz="4000" dirty="0"/>
                  <a:t> in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previous</a:t>
                </a:r>
                <a:r>
                  <a:rPr lang="tr-TR" sz="4000" dirty="0"/>
                  <a:t> </a:t>
                </a:r>
                <a:r>
                  <a:rPr lang="tr-TR" sz="4000" dirty="0" err="1"/>
                  <a:t>slide</a:t>
                </a:r>
                <a:r>
                  <a:rPr lang="tr-TR" sz="4000" dirty="0"/>
                  <a:t> is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b="1" dirty="0" err="1"/>
                  <a:t>population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regression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line</a:t>
                </a:r>
                <a:r>
                  <a:rPr lang="tr-TR" sz="4000" b="1" dirty="0"/>
                  <a:t> </a:t>
                </a:r>
                <a:r>
                  <a:rPr lang="tr-TR" sz="4000" dirty="0" err="1"/>
                  <a:t>or</a:t>
                </a:r>
                <a:r>
                  <a:rPr lang="tr-TR" sz="4000" dirty="0"/>
                  <a:t> </a:t>
                </a:r>
                <a:r>
                  <a:rPr lang="tr-TR" sz="4000" b="1" dirty="0" err="1"/>
                  <a:t>population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regression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function</a:t>
                </a:r>
                <a:r>
                  <a:rPr lang="tr-TR" sz="4000" dirty="0"/>
                  <a:t> in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multiple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regression</a:t>
                </a:r>
                <a:r>
                  <a:rPr lang="tr-TR" sz="4000" dirty="0"/>
                  <a:t> model.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4000" dirty="0"/>
                  <a:t> is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b="1" dirty="0" err="1"/>
                  <a:t>intercept</a:t>
                </a:r>
                <a:r>
                  <a:rPr lang="tr-TR" sz="40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4000" dirty="0"/>
                  <a:t> is the </a:t>
                </a:r>
                <a:r>
                  <a:rPr lang="tr-TR" sz="4000" b="1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4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40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4000" dirty="0"/>
                  <a:t> is the </a:t>
                </a:r>
                <a:r>
                  <a:rPr lang="tr-TR" sz="4000" b="1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tr-TR" sz="4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40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900" dirty="0" err="1"/>
                  <a:t>Stock</a:t>
                </a:r>
                <a:r>
                  <a:rPr lang="tr-TR" sz="1900" dirty="0"/>
                  <a:t> </a:t>
                </a:r>
                <a:r>
                  <a:rPr lang="tr-TR" sz="1900" dirty="0" err="1"/>
                  <a:t>and</a:t>
                </a:r>
                <a:r>
                  <a:rPr lang="tr-TR" sz="1900" dirty="0"/>
                  <a:t> Watson (</a:t>
                </a:r>
                <a:r>
                  <a:rPr lang="tr-TR" sz="1900" dirty="0" err="1"/>
                  <a:t>Chapter</a:t>
                </a:r>
                <a:r>
                  <a:rPr lang="tr-TR" sz="19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9" t="-4902" r="-1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72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(6)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Interpretation of </a:t>
            </a:r>
            <a:r>
              <a:rPr lang="tr-TR" sz="3600" b="1" dirty="0"/>
              <a:t>C</a:t>
            </a:r>
            <a:r>
              <a:rPr lang="en-US" sz="3600" b="1" dirty="0" err="1"/>
              <a:t>oefficients</a:t>
            </a:r>
            <a:r>
              <a:rPr lang="en-US" sz="3600" b="1" dirty="0"/>
              <a:t> in </a:t>
            </a:r>
            <a:r>
              <a:rPr lang="tr-TR" sz="3600" b="1" dirty="0"/>
              <a:t>M</a:t>
            </a:r>
            <a:r>
              <a:rPr lang="en-US" sz="3600" b="1" dirty="0" err="1"/>
              <a:t>ultiple</a:t>
            </a:r>
            <a:r>
              <a:rPr lang="en-US" sz="3600" b="1" dirty="0"/>
              <a:t> </a:t>
            </a:r>
            <a:r>
              <a:rPr lang="tr-TR" sz="3600" b="1" dirty="0"/>
              <a:t>R</a:t>
            </a:r>
            <a:r>
              <a:rPr lang="en-US" sz="3600" b="1" dirty="0"/>
              <a:t>egression</a:t>
            </a:r>
            <a:r>
              <a:rPr lang="tr-TR" sz="3600" b="1" dirty="0"/>
              <a:t> (1)</a:t>
            </a:r>
          </a:p>
          <a:p>
            <a:pPr marL="0" indent="0" algn="ctr">
              <a:buNone/>
            </a:pPr>
            <a:endParaRPr lang="tr-TR" sz="4000" b="1" dirty="0"/>
          </a:p>
          <a:p>
            <a:pPr algn="just"/>
            <a:r>
              <a:rPr lang="en-US" sz="4000" dirty="0"/>
              <a:t>Consider changing </a:t>
            </a:r>
            <a:r>
              <a:rPr lang="en-US" sz="4000" i="1" dirty="0"/>
              <a:t>X</a:t>
            </a:r>
            <a:r>
              <a:rPr lang="en-US" sz="4000" baseline="-25000" dirty="0"/>
              <a:t>1</a:t>
            </a:r>
            <a:r>
              <a:rPr lang="en-US" sz="4000" dirty="0"/>
              <a:t> by </a:t>
            </a:r>
            <a:r>
              <a:rPr lang="en-US" sz="4000" dirty="0">
                <a:sym typeface="Symbol" panose="05050102010706020507" pitchFamily="18" charset="2"/>
              </a:rPr>
              <a:t></a:t>
            </a:r>
            <a:r>
              <a:rPr lang="en-US" sz="4000" i="1" dirty="0"/>
              <a:t>X</a:t>
            </a:r>
            <a:r>
              <a:rPr lang="en-US" sz="4000" baseline="-25000" dirty="0"/>
              <a:t>1</a:t>
            </a:r>
            <a:r>
              <a:rPr lang="en-US" sz="4000" dirty="0"/>
              <a:t> while holding </a:t>
            </a:r>
            <a:r>
              <a:rPr lang="en-US" sz="4000" i="1" dirty="0"/>
              <a:t>X</a:t>
            </a:r>
            <a:r>
              <a:rPr lang="en-US" sz="4000" baseline="-25000" dirty="0"/>
              <a:t>2</a:t>
            </a:r>
            <a:r>
              <a:rPr lang="en-US" sz="4000" dirty="0"/>
              <a:t> constant</a:t>
            </a:r>
            <a:r>
              <a:rPr lang="tr-TR" sz="4000" dirty="0"/>
              <a:t>.</a:t>
            </a:r>
          </a:p>
          <a:p>
            <a:pPr algn="just"/>
            <a:r>
              <a:rPr lang="en-US" sz="4000" dirty="0"/>
              <a:t>Population regression line </a:t>
            </a:r>
            <a:r>
              <a:rPr lang="en-US" sz="4000" b="1" i="1" dirty="0"/>
              <a:t>before </a:t>
            </a:r>
            <a:r>
              <a:rPr lang="en-US" sz="4000" dirty="0"/>
              <a:t>the change</a:t>
            </a:r>
            <a:r>
              <a:rPr lang="tr-TR" sz="4000" dirty="0"/>
              <a:t> is</a:t>
            </a:r>
          </a:p>
          <a:p>
            <a:pPr algn="just"/>
            <a:endParaRPr lang="tr-TR" sz="4000" dirty="0"/>
          </a:p>
          <a:p>
            <a:pPr marL="0" indent="0" algn="ctr">
              <a:buNone/>
            </a:pPr>
            <a:r>
              <a:rPr lang="en-US" sz="3600" i="1" dirty="0"/>
              <a:t>Y</a:t>
            </a:r>
            <a:r>
              <a:rPr lang="en-US" sz="3600" dirty="0"/>
              <a:t> =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en-US" sz="3600" baseline="-25000" dirty="0"/>
              <a:t>0</a:t>
            </a:r>
            <a:r>
              <a:rPr lang="en-US" sz="3600" dirty="0"/>
              <a:t> +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en-US" sz="3600" baseline="-25000" dirty="0"/>
              <a:t>1</a:t>
            </a:r>
            <a:r>
              <a:rPr lang="en-US" sz="3600" i="1" dirty="0"/>
              <a:t>X</a:t>
            </a:r>
            <a:r>
              <a:rPr lang="en-US" sz="3600" baseline="-25000" dirty="0"/>
              <a:t>1</a:t>
            </a:r>
            <a:r>
              <a:rPr lang="en-US" sz="3600" dirty="0"/>
              <a:t> +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en-US" sz="3600" baseline="-25000" dirty="0"/>
              <a:t>2</a:t>
            </a:r>
            <a:r>
              <a:rPr lang="en-US" sz="3600" i="1" dirty="0"/>
              <a:t>X</a:t>
            </a:r>
            <a:r>
              <a:rPr lang="en-US" sz="3600" baseline="-25000" dirty="0"/>
              <a:t>2</a:t>
            </a:r>
            <a:endParaRPr lang="tr-TR" sz="3600" baseline="-25000" dirty="0"/>
          </a:p>
          <a:p>
            <a:pPr marL="0" indent="0" algn="ctr">
              <a:buNone/>
            </a:pPr>
            <a:endParaRPr lang="tr-TR" sz="3600" baseline="-25000" dirty="0"/>
          </a:p>
          <a:p>
            <a:pPr algn="just"/>
            <a:r>
              <a:rPr lang="en-US" sz="4000" dirty="0"/>
              <a:t>Population regression line, </a:t>
            </a:r>
            <a:r>
              <a:rPr lang="en-US" sz="4000" b="1" dirty="0"/>
              <a:t>after </a:t>
            </a:r>
            <a:r>
              <a:rPr lang="en-US" sz="4000" dirty="0"/>
              <a:t>the change</a:t>
            </a:r>
            <a:r>
              <a:rPr lang="tr-TR" sz="4000" dirty="0"/>
              <a:t> is</a:t>
            </a:r>
          </a:p>
          <a:p>
            <a:pPr algn="just"/>
            <a:endParaRPr lang="tr-TR" sz="4000" dirty="0"/>
          </a:p>
          <a:p>
            <a:pPr marL="0" indent="0" algn="ctr">
              <a:buNone/>
            </a:pPr>
            <a:r>
              <a:rPr lang="en-US" sz="3500" i="1" dirty="0"/>
              <a:t>Y</a:t>
            </a:r>
            <a:r>
              <a:rPr lang="en-US" sz="3500" dirty="0"/>
              <a:t> + </a:t>
            </a:r>
            <a:r>
              <a:rPr lang="en-US" sz="3500" dirty="0">
                <a:sym typeface="Symbol" panose="05050102010706020507" pitchFamily="18" charset="2"/>
              </a:rPr>
              <a:t></a:t>
            </a:r>
            <a:r>
              <a:rPr lang="en-US" sz="3500" i="1" dirty="0"/>
              <a:t>Y</a:t>
            </a:r>
            <a:r>
              <a:rPr lang="en-US" sz="3500" dirty="0"/>
              <a:t> = </a:t>
            </a:r>
            <a:r>
              <a:rPr lang="en-US" sz="3500" i="1" dirty="0">
                <a:sym typeface="Symbol" panose="05050102010706020507" pitchFamily="18" charset="2"/>
              </a:rPr>
              <a:t></a:t>
            </a:r>
            <a:r>
              <a:rPr lang="en-US" sz="3500" baseline="-25000" dirty="0"/>
              <a:t>0</a:t>
            </a:r>
            <a:r>
              <a:rPr lang="en-US" sz="3500" dirty="0"/>
              <a:t> + </a:t>
            </a:r>
            <a:r>
              <a:rPr lang="en-US" sz="3500" i="1" dirty="0">
                <a:sym typeface="Symbol" panose="05050102010706020507" pitchFamily="18" charset="2"/>
              </a:rPr>
              <a:t></a:t>
            </a:r>
            <a:r>
              <a:rPr lang="en-US" sz="3500" baseline="-25000" dirty="0"/>
              <a:t>1</a:t>
            </a:r>
            <a:r>
              <a:rPr lang="en-US" sz="3500" dirty="0"/>
              <a:t>(</a:t>
            </a:r>
            <a:r>
              <a:rPr lang="en-US" sz="3500" i="1" dirty="0"/>
              <a:t>X</a:t>
            </a:r>
            <a:r>
              <a:rPr lang="en-US" sz="3500" baseline="-25000" dirty="0"/>
              <a:t>1</a:t>
            </a:r>
            <a:r>
              <a:rPr lang="en-US" sz="3500" dirty="0"/>
              <a:t> + </a:t>
            </a:r>
            <a:r>
              <a:rPr lang="en-US" sz="3500" dirty="0">
                <a:sym typeface="Symbol" panose="05050102010706020507" pitchFamily="18" charset="2"/>
              </a:rPr>
              <a:t></a:t>
            </a:r>
            <a:r>
              <a:rPr lang="en-US" sz="3500" i="1" dirty="0"/>
              <a:t>X</a:t>
            </a:r>
            <a:r>
              <a:rPr lang="en-US" sz="3500" baseline="-25000" dirty="0"/>
              <a:t>1</a:t>
            </a:r>
            <a:r>
              <a:rPr lang="en-US" sz="3500" dirty="0"/>
              <a:t>) + </a:t>
            </a:r>
            <a:r>
              <a:rPr lang="en-US" sz="3500" i="1" dirty="0">
                <a:sym typeface="Symbol" panose="05050102010706020507" pitchFamily="18" charset="2"/>
              </a:rPr>
              <a:t></a:t>
            </a:r>
            <a:r>
              <a:rPr lang="en-US" sz="3500" baseline="-25000" dirty="0"/>
              <a:t>2</a:t>
            </a:r>
            <a:r>
              <a:rPr lang="en-US" sz="3500" i="1" dirty="0"/>
              <a:t>X</a:t>
            </a:r>
            <a:r>
              <a:rPr lang="en-US" sz="3500" baseline="-25000" dirty="0"/>
              <a:t>2</a:t>
            </a:r>
            <a:r>
              <a:rPr lang="en-US" sz="1600" dirty="0"/>
              <a:t> </a:t>
            </a:r>
            <a:endParaRPr lang="tr-TR" sz="1600" dirty="0"/>
          </a:p>
          <a:p>
            <a:pPr marL="0" indent="0" algn="just">
              <a:buNone/>
            </a:pPr>
            <a:endParaRPr lang="tr-TR" sz="4000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2200" dirty="0" err="1"/>
              <a:t>Stock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Watson (</a:t>
            </a:r>
            <a:r>
              <a:rPr lang="tr-TR" sz="2200" dirty="0" err="1"/>
              <a:t>Chapter</a:t>
            </a:r>
            <a:r>
              <a:rPr lang="tr-TR" sz="2200" dirty="0"/>
              <a:t> 6)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9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 algn="ctr">
                  <a:buNone/>
                </a:pPr>
                <a:r>
                  <a:rPr lang="en-US" sz="3600" b="1" dirty="0"/>
                  <a:t>Interpretation of </a:t>
                </a:r>
                <a:r>
                  <a:rPr lang="tr-TR" sz="3600" b="1" dirty="0"/>
                  <a:t>C</a:t>
                </a:r>
                <a:r>
                  <a:rPr lang="en-US" sz="3600" b="1" dirty="0" err="1"/>
                  <a:t>oefficients</a:t>
                </a:r>
                <a:r>
                  <a:rPr lang="en-US" sz="3600" b="1" dirty="0"/>
                  <a:t> in </a:t>
                </a:r>
                <a:r>
                  <a:rPr lang="tr-TR" sz="3600" b="1" dirty="0"/>
                  <a:t>M</a:t>
                </a:r>
                <a:r>
                  <a:rPr lang="en-US" sz="3600" b="1" dirty="0" err="1"/>
                  <a:t>ultiple</a:t>
                </a:r>
                <a:r>
                  <a:rPr lang="en-US" sz="3600" b="1" dirty="0"/>
                  <a:t> </a:t>
                </a:r>
                <a:r>
                  <a:rPr lang="tr-TR" sz="3600" b="1" dirty="0"/>
                  <a:t>R</a:t>
                </a:r>
                <a:r>
                  <a:rPr lang="en-US" sz="3600" b="1" dirty="0"/>
                  <a:t>egression</a:t>
                </a:r>
                <a:r>
                  <a:rPr lang="tr-TR" sz="3600" b="1" dirty="0"/>
                  <a:t> (2)</a:t>
                </a:r>
              </a:p>
              <a:p>
                <a:pPr marL="0" indent="0" algn="ctr">
                  <a:buNone/>
                </a:pPr>
                <a:endParaRPr lang="tr-TR" sz="4000" b="1" dirty="0"/>
              </a:p>
              <a:p>
                <a:pPr algn="just"/>
                <a:r>
                  <a:rPr lang="tr-TR" sz="4000" dirty="0" err="1"/>
                  <a:t>Subtracting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before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change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from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after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change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gives</a:t>
                </a:r>
                <a:r>
                  <a:rPr lang="tr-TR" sz="4000" dirty="0"/>
                  <a:t>:</a:t>
                </a:r>
              </a:p>
              <a:p>
                <a:pPr marL="0" indent="0" algn="just">
                  <a:buNone/>
                </a:pPr>
                <a:endParaRPr lang="tr-TR" sz="4000" dirty="0"/>
              </a:p>
              <a:p>
                <a:pPr marL="0" indent="0" algn="ctr">
                  <a:buNone/>
                </a:pPr>
                <a:r>
                  <a:rPr lang="en-US" sz="4000" dirty="0">
                    <a:sym typeface="Symbol" panose="05050102010706020507" pitchFamily="18" charset="2"/>
                  </a:rPr>
                  <a:t></a:t>
                </a:r>
                <a:r>
                  <a:rPr lang="en-US" sz="4000" i="1" dirty="0"/>
                  <a:t>Y</a:t>
                </a:r>
                <a:r>
                  <a:rPr lang="en-US" sz="4000" dirty="0"/>
                  <a:t> = </a:t>
                </a:r>
                <a:r>
                  <a:rPr lang="en-US" sz="4000" i="1" dirty="0">
                    <a:sym typeface="Symbol" panose="05050102010706020507" pitchFamily="18" charset="2"/>
                  </a:rPr>
                  <a:t></a:t>
                </a:r>
                <a:r>
                  <a:rPr lang="en-US" sz="4000" baseline="-25000" dirty="0"/>
                  <a:t>1</a:t>
                </a:r>
                <a:r>
                  <a:rPr lang="en-US" sz="4000" dirty="0">
                    <a:sym typeface="Symbol" panose="05050102010706020507" pitchFamily="18" charset="2"/>
                  </a:rPr>
                  <a:t></a:t>
                </a:r>
                <a:r>
                  <a:rPr lang="en-US" sz="4000" i="1" dirty="0"/>
                  <a:t>X</a:t>
                </a:r>
                <a:r>
                  <a:rPr lang="en-US" sz="4000" baseline="-25000" dirty="0"/>
                  <a:t>1</a:t>
                </a:r>
                <a:endParaRPr lang="tr-TR" sz="4000" baseline="-25000" dirty="0"/>
              </a:p>
              <a:p>
                <a:pPr marL="0" indent="0" algn="ctr">
                  <a:buNone/>
                </a:pPr>
                <a:endParaRPr lang="tr-TR" sz="4000" baseline="-25000" dirty="0"/>
              </a:p>
              <a:p>
                <a:pPr algn="just"/>
                <a:r>
                  <a:rPr lang="tr-TR" sz="4000" dirty="0" err="1"/>
                  <a:t>So</a:t>
                </a:r>
                <a:endParaRPr lang="tr-TR" sz="4000" dirty="0"/>
              </a:p>
              <a:p>
                <a:pPr algn="just"/>
                <a:endParaRPr lang="tr-TR" sz="4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tr-T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4000" dirty="0"/>
                  <a:t>,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4000" dirty="0"/>
                  <a:t> constant</a:t>
                </a:r>
              </a:p>
              <a:p>
                <a:pPr marL="0" indent="0" algn="ctr">
                  <a:buNone/>
                </a:pPr>
                <a:endParaRPr lang="tr-TR" sz="4000" dirty="0"/>
              </a:p>
              <a:p>
                <a:pPr algn="just"/>
                <a:r>
                  <a:rPr lang="tr-TR" sz="4000" dirty="0" err="1"/>
                  <a:t>This</a:t>
                </a:r>
                <a:r>
                  <a:rPr lang="tr-TR" sz="4000" dirty="0"/>
                  <a:t> is </a:t>
                </a:r>
                <a:r>
                  <a:rPr lang="tr-TR" sz="4000" dirty="0" err="1"/>
                  <a:t>called</a:t>
                </a:r>
                <a:r>
                  <a:rPr lang="tr-TR" sz="4000" dirty="0"/>
                  <a:t>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b="1" dirty="0" err="1"/>
                  <a:t>partial</a:t>
                </a:r>
                <a:r>
                  <a:rPr lang="tr-TR" sz="4000" b="1" dirty="0"/>
                  <a:t> </a:t>
                </a:r>
                <a:r>
                  <a:rPr lang="tr-TR" sz="4000" b="1" dirty="0" err="1"/>
                  <a:t>effect</a:t>
                </a:r>
                <a:r>
                  <a:rPr lang="tr-TR" sz="4000" b="1" dirty="0"/>
                  <a:t> </a:t>
                </a:r>
                <a:r>
                  <a:rPr lang="tr-TR" sz="4000" dirty="0"/>
                  <a:t>on 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4000" dirty="0"/>
                  <a:t>,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4000" dirty="0"/>
                  <a:t> </a:t>
                </a:r>
                <a:r>
                  <a:rPr lang="tr-TR" sz="4000" dirty="0" err="1"/>
                  <a:t>fixed</a:t>
                </a:r>
                <a:r>
                  <a:rPr lang="tr-TR" sz="4000" dirty="0"/>
                  <a:t>. 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64" t="-19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2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/>
                  <a:t>Interpretation of </a:t>
                </a:r>
                <a:r>
                  <a:rPr lang="tr-TR" sz="3200" b="1" dirty="0"/>
                  <a:t>C</a:t>
                </a:r>
                <a:r>
                  <a:rPr lang="en-US" sz="3200" b="1" dirty="0" err="1"/>
                  <a:t>oefficients</a:t>
                </a:r>
                <a:r>
                  <a:rPr lang="en-US" sz="3200" b="1" dirty="0"/>
                  <a:t> in </a:t>
                </a:r>
                <a:r>
                  <a:rPr lang="tr-TR" sz="3200" b="1" dirty="0"/>
                  <a:t>M</a:t>
                </a:r>
                <a:r>
                  <a:rPr lang="en-US" sz="3200" b="1" dirty="0" err="1"/>
                  <a:t>ultiple</a:t>
                </a:r>
                <a:r>
                  <a:rPr lang="en-US" sz="3200" b="1" dirty="0"/>
                  <a:t> </a:t>
                </a:r>
                <a:r>
                  <a:rPr lang="tr-TR" sz="3200" b="1" dirty="0"/>
                  <a:t>R</a:t>
                </a:r>
                <a:r>
                  <a:rPr lang="en-US" sz="3200" b="1" dirty="0"/>
                  <a:t>egression</a:t>
                </a:r>
                <a:r>
                  <a:rPr lang="tr-TR" sz="3200" b="1" dirty="0"/>
                  <a:t> (2)</a:t>
                </a:r>
              </a:p>
              <a:p>
                <a:pPr marL="0" indent="0" algn="ctr">
                  <a:buNone/>
                </a:pPr>
                <a:endParaRPr lang="tr-TR" sz="3600" b="1" dirty="0"/>
              </a:p>
              <a:p>
                <a:pPr algn="just"/>
                <a:r>
                  <a:rPr lang="tr-TR" sz="3600" dirty="0" err="1"/>
                  <a:t>Interpretation</a:t>
                </a:r>
                <a:r>
                  <a:rPr lang="tr-TR" sz="3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4000" dirty="0"/>
                  <a:t> can be </a:t>
                </a:r>
                <a:r>
                  <a:rPr lang="tr-TR" sz="4000" dirty="0" err="1"/>
                  <a:t>drived</a:t>
                </a:r>
                <a:r>
                  <a:rPr lang="tr-TR" sz="4000" dirty="0"/>
                  <a:t> in </a:t>
                </a: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same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way</a:t>
                </a:r>
                <a:r>
                  <a:rPr lang="tr-TR" sz="4000" dirty="0"/>
                  <a:t>. (</a:t>
                </a:r>
                <a:r>
                  <a:rPr lang="tr-TR" sz="4000" dirty="0" err="1"/>
                  <a:t>Try</a:t>
                </a:r>
                <a:r>
                  <a:rPr lang="tr-TR" sz="4000" dirty="0"/>
                  <a:t>)</a:t>
                </a:r>
              </a:p>
              <a:p>
                <a:pPr algn="just"/>
                <a:r>
                  <a:rPr lang="en-US" sz="4000" i="1" dirty="0">
                    <a:sym typeface="Symbol" panose="05050102010706020507" pitchFamily="18" charset="2"/>
                  </a:rPr>
                  <a:t></a:t>
                </a:r>
                <a:r>
                  <a:rPr lang="en-US" sz="4000" baseline="-25000" dirty="0"/>
                  <a:t>0</a:t>
                </a:r>
                <a:r>
                  <a:rPr lang="en-US" sz="4000" dirty="0"/>
                  <a:t> = predicted value of </a:t>
                </a:r>
                <a:r>
                  <a:rPr lang="en-US" sz="4000" i="1" dirty="0"/>
                  <a:t>Y</a:t>
                </a:r>
                <a:r>
                  <a:rPr lang="en-US" sz="4000" dirty="0"/>
                  <a:t> when </a:t>
                </a:r>
                <a:r>
                  <a:rPr lang="en-US" sz="4000" i="1" dirty="0"/>
                  <a:t>X</a:t>
                </a:r>
                <a:r>
                  <a:rPr lang="en-US" sz="4000" baseline="-25000" dirty="0"/>
                  <a:t>1</a:t>
                </a:r>
                <a:r>
                  <a:rPr lang="en-US" sz="4000" dirty="0"/>
                  <a:t> = </a:t>
                </a:r>
                <a:r>
                  <a:rPr lang="en-US" sz="4000" i="1" dirty="0"/>
                  <a:t>X</a:t>
                </a:r>
                <a:r>
                  <a:rPr lang="en-US" sz="4000" baseline="-25000" dirty="0"/>
                  <a:t>2</a:t>
                </a:r>
                <a:r>
                  <a:rPr lang="en-US" sz="4000" dirty="0"/>
                  <a:t> = 0</a:t>
                </a:r>
                <a:r>
                  <a:rPr lang="tr-TR" sz="40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5" t="-2941" r="-20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00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The </a:t>
                </a:r>
                <a:r>
                  <a:rPr lang="tr-TR" sz="3600" b="1" dirty="0" err="1"/>
                  <a:t>Population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Model (1)</a:t>
                </a:r>
              </a:p>
              <a:p>
                <a:pPr marL="0" indent="0" algn="ctr">
                  <a:buNone/>
                </a:pPr>
                <a:endParaRPr lang="tr-TR" sz="3600" b="1" dirty="0"/>
              </a:p>
              <a:p>
                <a:pPr algn="just"/>
                <a:r>
                  <a:rPr lang="tr-TR" sz="3600" dirty="0" err="1"/>
                  <a:t>Many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other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factors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than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3600" dirty="0"/>
                  <a:t> can </a:t>
                </a:r>
                <a:r>
                  <a:rPr lang="tr-TR" sz="3600" dirty="0" err="1"/>
                  <a:t>also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effect</a:t>
                </a:r>
                <a:r>
                  <a:rPr lang="tr-TR" sz="3600" dirty="0"/>
                  <a:t> </a:t>
                </a:r>
                <a:r>
                  <a:rPr lang="tr-TR" sz="3600" i="1" dirty="0"/>
                  <a:t>Y </a:t>
                </a:r>
                <a:r>
                  <a:rPr lang="tr-TR" sz="3600" dirty="0" err="1"/>
                  <a:t>so</a:t>
                </a:r>
                <a:r>
                  <a:rPr lang="tr-TR" sz="3600" dirty="0"/>
                  <a:t> an </a:t>
                </a:r>
                <a:r>
                  <a:rPr lang="tr-TR" sz="3600" dirty="0" err="1"/>
                  <a:t>error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term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should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also</a:t>
                </a:r>
                <a:r>
                  <a:rPr lang="tr-TR" sz="3600" dirty="0"/>
                  <a:t> be </a:t>
                </a:r>
                <a:r>
                  <a:rPr lang="tr-TR" sz="3600" dirty="0" err="1"/>
                  <a:t>added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regression</a:t>
                </a:r>
                <a:r>
                  <a:rPr lang="tr-TR" sz="3600" dirty="0"/>
                  <a:t> </a:t>
                </a:r>
                <a:r>
                  <a:rPr lang="tr-TR" sz="3600" dirty="0" err="1"/>
                  <a:t>line</a:t>
                </a:r>
                <a:r>
                  <a:rPr lang="tr-TR" sz="3600" dirty="0"/>
                  <a:t>:</a:t>
                </a:r>
              </a:p>
              <a:p>
                <a:pPr algn="just"/>
                <a:endParaRPr lang="tr-TR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=1, ⋯, 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36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4342" r="-1739" b="-2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33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The </a:t>
                </a:r>
                <a:r>
                  <a:rPr lang="tr-TR" sz="3600" b="1" dirty="0" err="1"/>
                  <a:t>Population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Model (2)</a:t>
                </a:r>
              </a:p>
              <a:p>
                <a:pPr marL="0" indent="0" algn="ctr">
                  <a:buNone/>
                </a:pPr>
                <a:endParaRPr lang="tr-TR" sz="3600" b="1" dirty="0"/>
              </a:p>
              <a:p>
                <a:pPr algn="just"/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multiple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regression</a:t>
                </a:r>
                <a:r>
                  <a:rPr lang="tr-TR" sz="3600" dirty="0"/>
                  <a:t> model </a:t>
                </a:r>
                <a:r>
                  <a:rPr lang="tr-TR" sz="3600" dirty="0" err="1"/>
                  <a:t>when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are</a:t>
                </a:r>
                <a:r>
                  <a:rPr lang="tr-TR" sz="3600" dirty="0"/>
                  <a:t> </a:t>
                </a:r>
                <a:r>
                  <a:rPr lang="tr-TR" sz="3600" i="1" dirty="0"/>
                  <a:t>k </a:t>
                </a:r>
                <a:r>
                  <a:rPr lang="tr-TR" sz="3600" dirty="0" err="1"/>
                  <a:t>variables</a:t>
                </a:r>
                <a:r>
                  <a:rPr lang="tr-TR" sz="3600" dirty="0"/>
                  <a:t> is</a:t>
                </a:r>
              </a:p>
              <a:p>
                <a:pPr algn="just"/>
                <a:endParaRPr lang="tr-TR" sz="3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=,⋯,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3600" dirty="0"/>
              </a:p>
              <a:p>
                <a:pPr marL="0" indent="0" algn="ctr">
                  <a:buNone/>
                </a:pPr>
                <a:endParaRPr lang="tr-TR" sz="3600" b="1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782" r="-15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86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S</a:t>
            </a:r>
            <a:r>
              <a:rPr lang="en-US" dirty="0" err="1"/>
              <a:t>imple</a:t>
            </a:r>
            <a:r>
              <a:rPr lang="en-US" dirty="0"/>
              <a:t> regression analysis explain</a:t>
            </a:r>
            <a:r>
              <a:rPr lang="tr-TR" dirty="0"/>
              <a:t>s</a:t>
            </a:r>
            <a:r>
              <a:rPr lang="en-US" dirty="0"/>
              <a:t> a dependent</a:t>
            </a:r>
            <a:r>
              <a:rPr lang="tr-TR" dirty="0"/>
              <a:t> </a:t>
            </a:r>
            <a:r>
              <a:rPr lang="en-US" dirty="0"/>
              <a:t>variable, </a:t>
            </a:r>
            <a:r>
              <a:rPr lang="tr-TR" i="1" dirty="0"/>
              <a:t>Y</a:t>
            </a:r>
            <a:r>
              <a:rPr lang="en-US" dirty="0"/>
              <a:t>, as a function of a single independent variable, </a:t>
            </a:r>
            <a:r>
              <a:rPr lang="tr-TR" i="1" dirty="0"/>
              <a:t>X</a:t>
            </a:r>
            <a:r>
              <a:rPr lang="en-US" dirty="0"/>
              <a:t>.</a:t>
            </a:r>
            <a:endParaRPr lang="tr-TR" dirty="0"/>
          </a:p>
          <a:p>
            <a:pPr algn="just"/>
            <a:r>
              <a:rPr lang="tr-TR" dirty="0"/>
              <a:t>However, it is possible that there can be other factors effecting </a:t>
            </a:r>
            <a:r>
              <a:rPr lang="tr-TR" i="1" dirty="0"/>
              <a:t>Y</a:t>
            </a:r>
            <a:r>
              <a:rPr lang="tr-TR" dirty="0"/>
              <a:t>. </a:t>
            </a:r>
          </a:p>
          <a:p>
            <a:pPr algn="just"/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can be </a:t>
            </a:r>
            <a:r>
              <a:rPr lang="tr-TR" dirty="0" err="1"/>
              <a:t>named</a:t>
            </a:r>
            <a:r>
              <a:rPr lang="tr-TR" dirty="0"/>
              <a:t> as </a:t>
            </a:r>
            <a:r>
              <a:rPr lang="tr-TR" i="1" dirty="0" err="1"/>
              <a:t>Omitted</a:t>
            </a:r>
            <a:r>
              <a:rPr lang="tr-TR" i="1" dirty="0"/>
              <a:t> </a:t>
            </a:r>
            <a:r>
              <a:rPr lang="tr-TR" i="1" dirty="0" err="1"/>
              <a:t>Factors</a:t>
            </a:r>
            <a:r>
              <a:rPr lang="tr-TR" dirty="0"/>
              <a:t>. </a:t>
            </a:r>
          </a:p>
          <a:p>
            <a:pPr algn="just"/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, </a:t>
            </a:r>
            <a:r>
              <a:rPr lang="tr-TR" dirty="0" err="1"/>
              <a:t>firstly</a:t>
            </a:r>
            <a:r>
              <a:rPr lang="tr-TR" dirty="0"/>
              <a:t>, </a:t>
            </a:r>
            <a:r>
              <a:rPr lang="tr-TR" i="1" dirty="0" err="1"/>
              <a:t>Omitted</a:t>
            </a:r>
            <a:r>
              <a:rPr lang="tr-TR" i="1" dirty="0"/>
              <a:t> </a:t>
            </a:r>
            <a:r>
              <a:rPr lang="tr-TR" i="1" dirty="0" err="1"/>
              <a:t>Variable</a:t>
            </a:r>
            <a:r>
              <a:rPr lang="tr-TR" i="1" dirty="0"/>
              <a:t> </a:t>
            </a:r>
            <a:r>
              <a:rPr lang="tr-TR" i="1" dirty="0" err="1"/>
              <a:t>Bias</a:t>
            </a:r>
            <a:r>
              <a:rPr lang="tr-TR" i="1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explained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i="1" dirty="0" err="1"/>
              <a:t>Multiple</a:t>
            </a:r>
            <a:r>
              <a:rPr lang="tr-TR" i="1" dirty="0"/>
              <a:t> </a:t>
            </a:r>
            <a:r>
              <a:rPr lang="tr-TR" i="1" dirty="0" err="1"/>
              <a:t>Regression</a:t>
            </a:r>
            <a:r>
              <a:rPr lang="tr-TR" i="1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eliminate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bias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introduced</a:t>
            </a:r>
            <a:r>
              <a:rPr lang="tr-TR" dirty="0"/>
              <a:t>.  </a:t>
            </a:r>
          </a:p>
          <a:p>
            <a:endParaRPr lang="tr-TR" dirty="0"/>
          </a:p>
          <a:p>
            <a:pPr marL="0" lvl="1" indent="0" algn="r">
              <a:spcBef>
                <a:spcPts val="1000"/>
              </a:spcBef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en-US" sz="1200" dirty="0"/>
              <a:t>Woolridge (Chapter </a:t>
            </a:r>
            <a:r>
              <a:rPr lang="tr-TR" sz="1200" dirty="0"/>
              <a:t>3</a:t>
            </a:r>
            <a:r>
              <a:rPr lang="en-US" sz="1200" dirty="0"/>
              <a:t>)</a:t>
            </a: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71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The </a:t>
                </a:r>
                <a:r>
                  <a:rPr lang="tr-TR" sz="3600" b="1" dirty="0" err="1"/>
                  <a:t>Population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Model (3)</a:t>
                </a:r>
              </a:p>
              <a:p>
                <a:pPr marL="0" indent="0" algn="just">
                  <a:buNone/>
                </a:pPr>
                <a:endParaRPr lang="tr-TR" sz="3600" b="1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600" dirty="0"/>
                  <a:t>is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coefficient</a:t>
                </a:r>
                <a:r>
                  <a:rPr lang="tr-TR" sz="3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3600" dirty="0"/>
                  <a:t> is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coefficient</a:t>
                </a:r>
                <a:r>
                  <a:rPr lang="tr-TR" sz="3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3600" dirty="0"/>
                  <a:t>,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so</a:t>
                </a:r>
                <a:r>
                  <a:rPr lang="tr-TR" sz="3600" dirty="0"/>
                  <a:t> on. </a:t>
                </a:r>
              </a:p>
              <a:p>
                <a:pPr algn="just"/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coefficient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600" dirty="0"/>
                  <a:t> is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expected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change</a:t>
                </a:r>
                <a:r>
                  <a:rPr lang="tr-TR" sz="36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resulting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from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changing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by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one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unit</a:t>
                </a:r>
                <a:r>
                  <a:rPr lang="tr-TR" sz="3600" dirty="0"/>
                  <a:t>,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, ⋯,</m:t>
                    </m:r>
                    <m:sSub>
                      <m:sSub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constant</a:t>
                </a:r>
                <a:r>
                  <a:rPr lang="tr-TR" sz="3600" dirty="0"/>
                  <a:t>. </a:t>
                </a:r>
              </a:p>
              <a:p>
                <a:pPr algn="just"/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coefficients</a:t>
                </a:r>
                <a:r>
                  <a:rPr lang="tr-TR" sz="3600" dirty="0"/>
                  <a:t> on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other</a:t>
                </a:r>
                <a:r>
                  <a:rPr lang="tr-TR" sz="3600" dirty="0"/>
                  <a:t> </a:t>
                </a:r>
                <a:r>
                  <a:rPr lang="tr-TR" sz="3600" i="1" dirty="0" err="1"/>
                  <a:t>X</a:t>
                </a:r>
                <a:r>
                  <a:rPr lang="tr-TR" sz="3600" dirty="0" err="1"/>
                  <a:t>’s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interpreted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similarly</a:t>
                </a:r>
                <a:r>
                  <a:rPr lang="tr-TR" sz="3600" dirty="0"/>
                  <a:t>. 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4762" r="-15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792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The OLS </a:t>
                </a:r>
                <a:r>
                  <a:rPr lang="tr-TR" sz="3600" b="1" dirty="0" err="1"/>
                  <a:t>Estimator</a:t>
                </a:r>
                <a:r>
                  <a:rPr lang="tr-TR" sz="3600" b="1" dirty="0"/>
                  <a:t>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(1)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2400" dirty="0" err="1"/>
                  <a:t>The</a:t>
                </a:r>
                <a:r>
                  <a:rPr lang="tr-TR" sz="2400" dirty="0"/>
                  <a:t> OLS </a:t>
                </a:r>
                <a:r>
                  <a:rPr lang="tr-TR" sz="2400" dirty="0" err="1"/>
                  <a:t>estimates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coefficients</a:t>
                </a:r>
                <a:r>
                  <a:rPr lang="tr-TR" sz="2400" dirty="0"/>
                  <a:t> can be </a:t>
                </a:r>
                <a:r>
                  <a:rPr lang="tr-TR" sz="2400" dirty="0" err="1"/>
                  <a:t>obtained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minimizing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sum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squared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prediction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mistakes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over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all</a:t>
                </a:r>
                <a:r>
                  <a:rPr lang="tr-TR" sz="2400" dirty="0"/>
                  <a:t> </a:t>
                </a:r>
                <a:r>
                  <a:rPr lang="tr-TR" sz="2400" i="1" dirty="0"/>
                  <a:t>n </a:t>
                </a:r>
                <a:r>
                  <a:rPr lang="tr-TR" sz="2400" dirty="0" err="1"/>
                  <a:t>observations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that</a:t>
                </a:r>
                <a:r>
                  <a:rPr lang="tr-TR" sz="2400" dirty="0"/>
                  <a:t> is </a:t>
                </a:r>
              </a:p>
              <a:p>
                <a:pPr marL="0" indent="0" algn="just">
                  <a:buNone/>
                </a:pPr>
                <a:endParaRPr lang="tr-TR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−⋯</m:t>
                                      </m:r>
                                      <m:sSub>
                                        <m:sSubPr>
                                          <m:ctrlP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tr-T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tr-TR" sz="24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361" r="-8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584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The OLS </a:t>
                </a:r>
                <a:r>
                  <a:rPr lang="tr-TR" sz="3600" b="1" dirty="0" err="1"/>
                  <a:t>Estimator</a:t>
                </a:r>
                <a:r>
                  <a:rPr lang="tr-TR" sz="3600" b="1" dirty="0"/>
                  <a:t>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(2)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algn="just"/>
                <a:r>
                  <a:rPr lang="tr-TR" sz="2400" dirty="0" err="1"/>
                  <a:t>The</a:t>
                </a:r>
                <a:r>
                  <a:rPr lang="tr-TR" sz="2400" dirty="0"/>
                  <a:t> OLS </a:t>
                </a:r>
                <a:r>
                  <a:rPr lang="tr-TR" sz="2400" dirty="0" err="1"/>
                  <a:t>estimators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are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values</a:t>
                </a:r>
                <a:r>
                  <a:rPr lang="tr-TR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 err="1"/>
                  <a:t>that</a:t>
                </a:r>
                <a:r>
                  <a:rPr lang="tr-TR" sz="2400" dirty="0"/>
                  <a:t> minimize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sum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squared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prediction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mistakes</a:t>
                </a:r>
                <a:r>
                  <a:rPr lang="tr-TR" sz="2400" dirty="0"/>
                  <a:t>.</a:t>
                </a:r>
              </a:p>
              <a:p>
                <a:pPr algn="just"/>
                <a:r>
                  <a:rPr lang="tr-TR" sz="2400" dirty="0" err="1"/>
                  <a:t>The</a:t>
                </a:r>
                <a:r>
                  <a:rPr lang="tr-TR" sz="2400" dirty="0"/>
                  <a:t> OLS </a:t>
                </a:r>
                <a:r>
                  <a:rPr lang="tr-TR" sz="2400" dirty="0" err="1"/>
                  <a:t>predicted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values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> is</a:t>
                </a:r>
              </a:p>
              <a:p>
                <a:pPr algn="just"/>
                <a:endParaRPr lang="tr-T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=1, ⋯,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400" dirty="0"/>
                  <a:t>.</a:t>
                </a:r>
              </a:p>
              <a:p>
                <a:pPr marL="0" indent="0" algn="ctr">
                  <a:buNone/>
                </a:pPr>
                <a:endParaRPr lang="tr-TR" sz="2400" dirty="0"/>
              </a:p>
              <a:p>
                <a:pPr algn="just"/>
                <a:r>
                  <a:rPr lang="tr-TR" sz="2400" dirty="0" err="1"/>
                  <a:t>Residuals</a:t>
                </a:r>
                <a:r>
                  <a:rPr lang="tr-T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> are</a:t>
                </a:r>
              </a:p>
              <a:p>
                <a:pPr algn="just"/>
                <a:endParaRPr lang="tr-T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=1,⋯,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4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400" dirty="0" err="1"/>
                  <a:t>Stock</a:t>
                </a:r>
                <a:r>
                  <a:rPr lang="tr-TR" sz="1400" dirty="0"/>
                  <a:t> </a:t>
                </a:r>
                <a:r>
                  <a:rPr lang="tr-TR" sz="1400" dirty="0" err="1"/>
                  <a:t>and</a:t>
                </a:r>
                <a:r>
                  <a:rPr lang="tr-TR" sz="1400" dirty="0"/>
                  <a:t> Watson (</a:t>
                </a:r>
                <a:r>
                  <a:rPr lang="tr-TR" sz="1400" dirty="0" err="1"/>
                  <a:t>Chapter</a:t>
                </a:r>
                <a:r>
                  <a:rPr lang="tr-TR" sz="14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4482" r="-580" b="-11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36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(29)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Open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workfile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Right </a:t>
            </a:r>
            <a:r>
              <a:rPr lang="tr-TR" dirty="0" err="1"/>
              <a:t>click</a:t>
            </a:r>
            <a:r>
              <a:rPr lang="tr-TR" dirty="0"/>
              <a:t>.</a:t>
            </a:r>
          </a:p>
          <a:p>
            <a:pPr algn="just"/>
            <a:r>
              <a:rPr lang="tr-TR" dirty="0" err="1"/>
              <a:t>Choose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object</a:t>
            </a:r>
            <a:r>
              <a:rPr lang="tr-TR" dirty="0"/>
              <a:t>.</a:t>
            </a:r>
          </a:p>
          <a:p>
            <a:pPr algn="just"/>
            <a:r>
              <a:rPr lang="tr-TR" dirty="0" err="1"/>
              <a:t>Choose</a:t>
            </a:r>
            <a:r>
              <a:rPr lang="tr-TR" dirty="0"/>
              <a:t> «</a:t>
            </a:r>
            <a:r>
              <a:rPr lang="tr-TR" dirty="0" err="1"/>
              <a:t>series</a:t>
            </a:r>
            <a:r>
              <a:rPr lang="tr-TR" dirty="0"/>
              <a:t>»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menü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click</a:t>
            </a:r>
            <a:r>
              <a:rPr lang="tr-TR" dirty="0"/>
              <a:t> okey.</a:t>
            </a:r>
          </a:p>
          <a:p>
            <a:pPr algn="just"/>
            <a:r>
              <a:rPr lang="tr-TR" dirty="0"/>
              <a:t>Open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excel</a:t>
            </a:r>
            <a:r>
              <a:rPr lang="tr-TR" dirty="0"/>
              <a:t> file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«</a:t>
            </a:r>
            <a:r>
              <a:rPr lang="tr-TR" dirty="0" err="1"/>
              <a:t>percentage</a:t>
            </a:r>
            <a:r>
              <a:rPr lang="tr-TR" dirty="0"/>
              <a:t> of English </a:t>
            </a:r>
            <a:r>
              <a:rPr lang="tr-TR" dirty="0" err="1"/>
              <a:t>learners</a:t>
            </a:r>
            <a:r>
              <a:rPr lang="tr-TR" dirty="0"/>
              <a:t>» data.</a:t>
            </a:r>
          </a:p>
          <a:p>
            <a:pPr algn="just"/>
            <a:r>
              <a:rPr lang="tr-TR" dirty="0" err="1"/>
              <a:t>Copy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paste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series</a:t>
            </a:r>
            <a:r>
              <a:rPr lang="tr-TR" dirty="0"/>
              <a:t> file.</a:t>
            </a:r>
          </a:p>
          <a:p>
            <a:pPr algn="just"/>
            <a:r>
              <a:rPr lang="tr-TR" dirty="0"/>
              <a:t>Name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series</a:t>
            </a:r>
            <a:r>
              <a:rPr lang="tr-TR" dirty="0"/>
              <a:t> file as «EL_PCT. 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569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(30)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" y="1825625"/>
            <a:ext cx="6067755" cy="4351337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tr-TR" dirty="0"/>
          </a:p>
          <a:p>
            <a:pPr algn="just"/>
            <a:r>
              <a:rPr lang="tr-TR" sz="3600" dirty="0" err="1"/>
              <a:t>Quick</a:t>
            </a:r>
            <a:r>
              <a:rPr lang="tr-TR" sz="3600" dirty="0"/>
              <a:t> 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Estimate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testscr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c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el_pct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options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covariance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Huber-white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OK</a:t>
            </a:r>
          </a:p>
          <a:p>
            <a:pPr algn="just"/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Name «reg3el_pct»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26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(31)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tr-TR" dirty="0"/>
          </a:p>
          <a:p>
            <a:pPr algn="just"/>
            <a:r>
              <a:rPr lang="tr-TR" sz="3600" dirty="0" err="1"/>
              <a:t>Quick</a:t>
            </a:r>
            <a:r>
              <a:rPr lang="tr-TR" sz="3600" dirty="0"/>
              <a:t> 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Estimate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testscr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c 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el_pct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lowstr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options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covariance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tr-TR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Huber-white</a:t>
            </a:r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⇒ OK</a:t>
            </a:r>
          </a:p>
          <a:p>
            <a:pPr algn="just"/>
            <a:r>
              <a:rPr lang="tr-TR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Name «reg3dummyel_pct»</a:t>
            </a:r>
            <a:endParaRPr lang="tr-TR" sz="3600" dirty="0"/>
          </a:p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33999" cy="4351338"/>
          </a:xfrm>
        </p:spPr>
      </p:pic>
    </p:spTree>
    <p:extLst>
      <p:ext uri="{BB962C8B-B14F-4D97-AF65-F5344CB8AC3E}">
        <p14:creationId xmlns:p14="http://schemas.microsoft.com/office/powerpoint/2010/main" val="71195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Measures of Fit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endParaRPr lang="tr-TR" sz="3600" b="1" dirty="0"/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dirty="0"/>
                  <a:t>Three </a:t>
                </a:r>
                <a:r>
                  <a:rPr lang="tr-TR" dirty="0" err="1"/>
                  <a:t>summary</a:t>
                </a:r>
                <a:r>
                  <a:rPr lang="tr-TR" dirty="0"/>
                  <a:t> </a:t>
                </a:r>
                <a:r>
                  <a:rPr lang="tr-TR" dirty="0" err="1"/>
                  <a:t>statistics</a:t>
                </a:r>
                <a:r>
                  <a:rPr lang="tr-TR" dirty="0"/>
                  <a:t> in </a:t>
                </a:r>
                <a:r>
                  <a:rPr lang="tr-TR" dirty="0" err="1"/>
                  <a:t>multiple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endParaRPr lang="tr-TR" dirty="0"/>
              </a:p>
              <a:p>
                <a:pPr marL="0" indent="0" algn="just">
                  <a:buNone/>
                </a:pPr>
                <a:endParaRPr lang="tr-TR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standard</a:t>
                </a:r>
                <a:r>
                  <a:rPr lang="tr-TR" dirty="0"/>
                  <a:t> </a:t>
                </a:r>
                <a:r>
                  <a:rPr lang="tr-TR" dirty="0" err="1"/>
                  <a:t>error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 (SER),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,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adjusted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tr-TR" dirty="0"/>
              </a:p>
              <a:p>
                <a:pPr marL="0" indent="0" algn="r">
                  <a:buNone/>
                </a:pPr>
                <a:r>
                  <a:rPr lang="tr-TR" sz="1400" dirty="0" err="1"/>
                  <a:t>Stock</a:t>
                </a:r>
                <a:r>
                  <a:rPr lang="tr-TR" sz="1400" dirty="0"/>
                  <a:t> </a:t>
                </a:r>
                <a:r>
                  <a:rPr lang="tr-TR" sz="1400" dirty="0" err="1"/>
                  <a:t>and</a:t>
                </a:r>
                <a:r>
                  <a:rPr lang="tr-TR" sz="1400" dirty="0"/>
                  <a:t> Watson (</a:t>
                </a:r>
                <a:r>
                  <a:rPr lang="tr-TR" sz="1400" dirty="0" err="1"/>
                  <a:t>Chapter</a:t>
                </a:r>
                <a:r>
                  <a:rPr lang="tr-TR" sz="14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361" r="-1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324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Measures of Fit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(1)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3600" b="1" dirty="0"/>
                  <a:t>Standard </a:t>
                </a:r>
                <a:r>
                  <a:rPr lang="tr-TR" sz="3600" b="1" dirty="0" err="1"/>
                  <a:t>Error</a:t>
                </a:r>
                <a:r>
                  <a:rPr lang="tr-TR" sz="3600" b="1" dirty="0"/>
                  <a:t> of </a:t>
                </a:r>
                <a:r>
                  <a:rPr lang="tr-TR" sz="3600" b="1" dirty="0" err="1"/>
                  <a:t>the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(SER) (1)</a:t>
                </a:r>
              </a:p>
              <a:p>
                <a:pPr marL="0" indent="0" algn="just">
                  <a:buNone/>
                </a:pPr>
                <a:endParaRPr lang="tr-TR" sz="3600" b="1" dirty="0"/>
              </a:p>
              <a:p>
                <a:pPr algn="just"/>
                <a:r>
                  <a:rPr lang="tr-TR" sz="3600" dirty="0"/>
                  <a:t>SER </a:t>
                </a:r>
                <a:r>
                  <a:rPr lang="tr-TR" sz="3600" dirty="0" err="1"/>
                  <a:t>estimates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standard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deviation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error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term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600" dirty="0"/>
                  <a:t>. </a:t>
                </a:r>
              </a:p>
              <a:p>
                <a:pPr algn="just"/>
                <a:r>
                  <a:rPr lang="tr-TR" sz="3600" dirty="0"/>
                  <a:t>SER is</a:t>
                </a:r>
              </a:p>
              <a:p>
                <a:pPr algn="just"/>
                <a:endParaRPr lang="tr-TR" sz="3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𝑆𝐸𝑅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sub>
                        <m:sup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tr-T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3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𝑆𝑆𝑅</m:t>
                              </m:r>
                            </m:num>
                            <m:den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3600" dirty="0"/>
              </a:p>
              <a:p>
                <a:pPr algn="just"/>
                <a:endParaRPr lang="tr-TR" sz="3600" dirty="0"/>
              </a:p>
              <a:p>
                <a:pPr marL="0" indent="0" algn="r">
                  <a:buNone/>
                </a:pPr>
                <a:r>
                  <a:rPr lang="tr-TR" sz="1400" dirty="0" err="1"/>
                  <a:t>Stock</a:t>
                </a:r>
                <a:r>
                  <a:rPr lang="tr-TR" sz="1400" dirty="0"/>
                  <a:t> </a:t>
                </a:r>
                <a:r>
                  <a:rPr lang="tr-TR" sz="1400" dirty="0" err="1"/>
                  <a:t>and</a:t>
                </a:r>
                <a:r>
                  <a:rPr lang="tr-TR" sz="1400" dirty="0"/>
                  <a:t> Watson (</a:t>
                </a:r>
                <a:r>
                  <a:rPr lang="tr-TR" sz="1400" dirty="0" err="1"/>
                  <a:t>Chapter</a:t>
                </a:r>
                <a:r>
                  <a:rPr lang="tr-TR" sz="14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6" t="-32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7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(16)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3600" b="1" dirty="0"/>
              <a:t>Measures of Fit in </a:t>
            </a:r>
            <a:r>
              <a:rPr lang="tr-TR" sz="3600" b="1" dirty="0" err="1"/>
              <a:t>Multiple</a:t>
            </a:r>
            <a:r>
              <a:rPr lang="tr-TR" sz="3600" b="1" dirty="0"/>
              <a:t> </a:t>
            </a:r>
            <a:r>
              <a:rPr lang="tr-TR" sz="3600" b="1" dirty="0" err="1"/>
              <a:t>Regression</a:t>
            </a:r>
            <a:r>
              <a:rPr lang="tr-TR" sz="3600" b="1" dirty="0"/>
              <a:t> (2)</a:t>
            </a:r>
          </a:p>
          <a:p>
            <a:pPr marL="0" indent="0" algn="r">
              <a:buNone/>
            </a:pPr>
            <a:endParaRPr lang="tr-TR" sz="3600" b="1" dirty="0"/>
          </a:p>
          <a:p>
            <a:pPr marL="0" indent="0" algn="just">
              <a:buNone/>
            </a:pPr>
            <a:r>
              <a:rPr lang="tr-TR" sz="3600" b="1" dirty="0"/>
              <a:t>Standard </a:t>
            </a:r>
            <a:r>
              <a:rPr lang="tr-TR" sz="3600" b="1" dirty="0" err="1"/>
              <a:t>Error</a:t>
            </a:r>
            <a:r>
              <a:rPr lang="tr-TR" sz="3600" b="1" dirty="0"/>
              <a:t> of </a:t>
            </a:r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Regression</a:t>
            </a:r>
            <a:r>
              <a:rPr lang="tr-TR" sz="3600" b="1" dirty="0"/>
              <a:t> (SER) (2)</a:t>
            </a:r>
          </a:p>
          <a:p>
            <a:pPr marL="0" indent="0" algn="just">
              <a:buNone/>
            </a:pPr>
            <a:endParaRPr lang="tr-TR" sz="3600" b="1" dirty="0"/>
          </a:p>
          <a:p>
            <a:pPr algn="just"/>
            <a:r>
              <a:rPr lang="tr-TR" sz="3600" dirty="0" err="1"/>
              <a:t>In</a:t>
            </a:r>
            <a:r>
              <a:rPr lang="tr-TR" sz="3600" dirty="0"/>
              <a:t> </a:t>
            </a:r>
            <a:r>
              <a:rPr lang="tr-TR" sz="3600" dirty="0" err="1"/>
              <a:t>simple</a:t>
            </a:r>
            <a:r>
              <a:rPr lang="tr-TR" sz="3600" dirty="0"/>
              <a:t> </a:t>
            </a:r>
            <a:r>
              <a:rPr lang="tr-TR" sz="3600" dirty="0" err="1"/>
              <a:t>regression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divisor</a:t>
            </a:r>
            <a:r>
              <a:rPr lang="tr-TR" sz="3600" dirty="0"/>
              <a:t> is </a:t>
            </a:r>
            <a:r>
              <a:rPr lang="tr-TR" sz="3600" i="1" dirty="0"/>
              <a:t>n-2 </a:t>
            </a:r>
            <a:r>
              <a:rPr lang="tr-TR" sz="3600" dirty="0"/>
              <a:t>since </a:t>
            </a:r>
            <a:r>
              <a:rPr lang="tr-TR" sz="3600" dirty="0" err="1"/>
              <a:t>two</a:t>
            </a:r>
            <a:r>
              <a:rPr lang="tr-TR" sz="3600" dirty="0"/>
              <a:t> </a:t>
            </a:r>
            <a:r>
              <a:rPr lang="tr-TR" sz="3600" dirty="0" err="1"/>
              <a:t>coefficients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being</a:t>
            </a:r>
            <a:r>
              <a:rPr lang="tr-TR" sz="3600" dirty="0"/>
              <a:t> </a:t>
            </a:r>
            <a:r>
              <a:rPr lang="tr-TR" sz="3600" dirty="0" err="1"/>
              <a:t>estimated</a:t>
            </a:r>
            <a:r>
              <a:rPr lang="tr-TR" sz="3600" dirty="0"/>
              <a:t>. </a:t>
            </a:r>
          </a:p>
          <a:p>
            <a:pPr algn="just"/>
            <a:r>
              <a:rPr lang="tr-TR" sz="3600" dirty="0" err="1"/>
              <a:t>In</a:t>
            </a:r>
            <a:r>
              <a:rPr lang="tr-TR" sz="3600" dirty="0"/>
              <a:t> </a:t>
            </a:r>
            <a:r>
              <a:rPr lang="tr-TR" sz="3600" dirty="0" err="1"/>
              <a:t>multiple</a:t>
            </a:r>
            <a:r>
              <a:rPr lang="tr-TR" sz="3600" dirty="0"/>
              <a:t> </a:t>
            </a:r>
            <a:r>
              <a:rPr lang="tr-TR" sz="3600" dirty="0" err="1"/>
              <a:t>regression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divisor</a:t>
            </a:r>
            <a:r>
              <a:rPr lang="tr-TR" sz="3600" dirty="0"/>
              <a:t> is </a:t>
            </a:r>
            <a:r>
              <a:rPr lang="tr-TR" sz="3600" i="1" dirty="0"/>
              <a:t>n-k-1 </a:t>
            </a:r>
            <a:r>
              <a:rPr lang="tr-TR" sz="3600" dirty="0"/>
              <a:t>since </a:t>
            </a:r>
            <a:r>
              <a:rPr lang="tr-TR" sz="3600" i="1" dirty="0"/>
              <a:t>k+1 </a:t>
            </a:r>
            <a:r>
              <a:rPr lang="tr-TR" sz="3600" dirty="0" err="1"/>
              <a:t>coefficients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</a:t>
            </a:r>
            <a:r>
              <a:rPr lang="tr-TR" sz="3600" dirty="0" err="1"/>
              <a:t>being</a:t>
            </a:r>
            <a:r>
              <a:rPr lang="tr-TR" sz="3600" dirty="0"/>
              <a:t> </a:t>
            </a:r>
            <a:r>
              <a:rPr lang="tr-TR" sz="3600" dirty="0" err="1"/>
              <a:t>estimated</a:t>
            </a:r>
            <a:r>
              <a:rPr lang="tr-TR" sz="3600" dirty="0"/>
              <a:t>. </a:t>
            </a:r>
          </a:p>
          <a:p>
            <a:pPr algn="just"/>
            <a:endParaRPr lang="tr-TR" sz="3600" dirty="0"/>
          </a:p>
          <a:p>
            <a:pPr marL="0" indent="0" algn="r">
              <a:buNone/>
            </a:pPr>
            <a:r>
              <a:rPr lang="tr-TR" sz="1400" dirty="0" err="1"/>
              <a:t>Stock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Watson (</a:t>
            </a:r>
            <a:r>
              <a:rPr lang="tr-TR" sz="1400" dirty="0" err="1"/>
              <a:t>Chapter</a:t>
            </a:r>
            <a:r>
              <a:rPr lang="tr-TR" sz="1400" dirty="0"/>
              <a:t> 6)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283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Measures of Fit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(3)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3600" b="1" dirty="0" err="1"/>
                  <a:t>The</a:t>
                </a:r>
                <a:r>
                  <a:rPr lang="tr-TR" sz="3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tr-TR" sz="3600" b="1" dirty="0"/>
              </a:p>
              <a:p>
                <a:pPr marL="0" indent="0" algn="just">
                  <a:buNone/>
                </a:pPr>
                <a:endParaRPr lang="tr-TR" sz="3600" b="1" dirty="0"/>
              </a:p>
              <a:p>
                <a:pPr algn="just"/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regression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is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fraction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sample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variance</a:t>
                </a:r>
                <a:r>
                  <a:rPr lang="tr-TR" sz="3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explained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by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regressors</a:t>
                </a:r>
                <a:r>
                  <a:rPr lang="tr-TR" sz="3600" dirty="0"/>
                  <a:t>. </a:t>
                </a:r>
              </a:p>
              <a:p>
                <a:pPr algn="just"/>
                <a:r>
                  <a:rPr lang="tr-TR" sz="3600" dirty="0" err="1"/>
                  <a:t>Equivalently</a:t>
                </a:r>
                <a:r>
                  <a:rPr lang="tr-TR" sz="3600" dirty="0"/>
                  <a:t>,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is 1 </a:t>
                </a:r>
                <a:r>
                  <a:rPr lang="tr-TR" sz="3600" dirty="0" err="1"/>
                  <a:t>minus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fraction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variance</a:t>
                </a:r>
                <a:r>
                  <a:rPr lang="tr-TR" sz="3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600" dirty="0"/>
                  <a:t> </a:t>
                </a:r>
                <a:r>
                  <a:rPr lang="tr-TR" sz="3600" i="1" dirty="0"/>
                  <a:t>not </a:t>
                </a:r>
                <a:r>
                  <a:rPr lang="tr-TR" sz="3600" dirty="0" err="1"/>
                  <a:t>explained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by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</a:t>
                </a:r>
                <a:r>
                  <a:rPr lang="tr-TR" sz="3600" dirty="0"/>
                  <a:t>. </a:t>
                </a:r>
              </a:p>
              <a:p>
                <a:pPr algn="just"/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mathematical</a:t>
                </a:r>
                <a:r>
                  <a:rPr lang="tr-TR" sz="3600" dirty="0"/>
                  <a:t> </a:t>
                </a:r>
                <a:r>
                  <a:rPr lang="tr-TR" sz="3600" dirty="0" err="1"/>
                  <a:t>definition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is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same</a:t>
                </a:r>
                <a:r>
                  <a:rPr lang="tr-TR" sz="3600" dirty="0"/>
                  <a:t> as </a:t>
                </a:r>
                <a:r>
                  <a:rPr lang="tr-TR" sz="3600" dirty="0" err="1"/>
                  <a:t>for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regression</a:t>
                </a:r>
                <a:r>
                  <a:rPr lang="tr-TR" sz="3600" dirty="0"/>
                  <a:t> </a:t>
                </a:r>
                <a:r>
                  <a:rPr lang="tr-TR" sz="3600" dirty="0" err="1"/>
                  <a:t>with</a:t>
                </a:r>
                <a:r>
                  <a:rPr lang="tr-TR" sz="3600" dirty="0"/>
                  <a:t> a </a:t>
                </a:r>
                <a:r>
                  <a:rPr lang="tr-TR" sz="3600" dirty="0" err="1"/>
                  <a:t>single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</a:t>
                </a:r>
                <a:r>
                  <a:rPr lang="tr-TR" sz="3600" dirty="0"/>
                  <a:t>:</a:t>
                </a:r>
              </a:p>
              <a:p>
                <a:pPr algn="just"/>
                <a:endParaRPr lang="tr-TR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𝐸𝑆𝑆</m:t>
                        </m:r>
                      </m:num>
                      <m:den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𝑇𝑆𝑆</m:t>
                        </m:r>
                      </m:den>
                    </m:f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𝑆𝑆𝑅</m:t>
                        </m:r>
                      </m:num>
                      <m:den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𝑇𝑆𝑆</m:t>
                        </m:r>
                      </m:den>
                    </m:f>
                  </m:oMath>
                </a14:m>
                <a:r>
                  <a:rPr lang="tr-TR" sz="3600" dirty="0"/>
                  <a:t>,</a:t>
                </a:r>
              </a:p>
              <a:p>
                <a:pPr marL="0" indent="0" algn="ctr">
                  <a:buNone/>
                </a:pPr>
                <a:endParaRPr lang="tr-TR" sz="3600" dirty="0"/>
              </a:p>
              <a:p>
                <a:pPr marL="0" indent="0" algn="just">
                  <a:buNone/>
                </a:pPr>
                <a:r>
                  <a:rPr lang="tr-TR" sz="3600" dirty="0" err="1"/>
                  <a:t>where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explained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sum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squares</a:t>
                </a:r>
                <a:r>
                  <a:rPr lang="tr-TR" sz="3600" dirty="0"/>
                  <a:t> is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𝐸𝑆𝑆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36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total </a:t>
                </a:r>
                <a:r>
                  <a:rPr lang="tr-TR" sz="3600" dirty="0" err="1"/>
                  <a:t>sum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squares</a:t>
                </a:r>
                <a:r>
                  <a:rPr lang="tr-TR" sz="3600" dirty="0"/>
                  <a:t> is   </a:t>
                </a:r>
                <a14:m>
                  <m:oMath xmlns:m="http://schemas.openxmlformats.org/officeDocument/2006/math"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𝑇𝑆𝑆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tr-T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tr-T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3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tr-TR" sz="3600" dirty="0"/>
                  <a:t>. </a:t>
                </a:r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2521" r="-580" b="-112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8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tr-TR" b="1" dirty="0" err="1"/>
                  <a:t>Example</a:t>
                </a:r>
                <a:r>
                  <a:rPr lang="tr-TR" b="1" dirty="0"/>
                  <a:t> 1</a:t>
                </a:r>
              </a:p>
              <a:p>
                <a:pPr marL="0" indent="0" algn="ctr">
                  <a:buNone/>
                </a:pPr>
                <a:endParaRPr lang="tr-TR" b="1" dirty="0"/>
              </a:p>
              <a:p>
                <a:pPr marL="0" indent="0" algn="just">
                  <a:buNone/>
                </a:pPr>
                <a:r>
                  <a:rPr lang="tr-TR" dirty="0" err="1"/>
                  <a:t>Consider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below</a:t>
                </a:r>
                <a:r>
                  <a:rPr lang="tr-TR" dirty="0"/>
                  <a:t> </a:t>
                </a:r>
                <a:r>
                  <a:rPr lang="tr-TR" dirty="0" err="1"/>
                  <a:t>simple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:</a:t>
                </a:r>
              </a:p>
              <a:p>
                <a:pPr marL="0" indent="0" algn="just">
                  <a:buNone/>
                </a:pPr>
                <a:endParaRPr lang="tr-T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=−299.59+0.72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 algn="just">
                  <a:buNone/>
                </a:pPr>
                <a:endParaRPr lang="tr-TR" dirty="0"/>
              </a:p>
              <a:p>
                <a:pPr marL="0" indent="0" algn="just">
                  <a:buNone/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tr-TR" i="1" dirty="0"/>
                  <a:t>C = </a:t>
                </a:r>
                <a:r>
                  <a:rPr lang="tr-TR" i="1" dirty="0" err="1"/>
                  <a:t>Personal</a:t>
                </a:r>
                <a:r>
                  <a:rPr lang="tr-TR" i="1" dirty="0"/>
                  <a:t> </a:t>
                </a:r>
                <a:r>
                  <a:rPr lang="tr-TR" i="1" dirty="0" err="1"/>
                  <a:t>Consumption</a:t>
                </a:r>
                <a:r>
                  <a:rPr lang="tr-TR" i="1" dirty="0"/>
                  <a:t> </a:t>
                </a:r>
                <a:r>
                  <a:rPr lang="tr-TR" i="1" dirty="0" err="1"/>
                  <a:t>Expenditure</a:t>
                </a:r>
                <a:r>
                  <a:rPr lang="tr-TR" i="1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i="1" dirty="0"/>
                  <a:t>Y = </a:t>
                </a:r>
                <a:r>
                  <a:rPr lang="tr-TR" i="1" dirty="0" err="1"/>
                  <a:t>Gross</a:t>
                </a:r>
                <a:r>
                  <a:rPr lang="tr-TR" i="1" dirty="0"/>
                  <a:t> </a:t>
                </a:r>
                <a:r>
                  <a:rPr lang="tr-TR" i="1" dirty="0" err="1"/>
                  <a:t>Domestic</a:t>
                </a:r>
                <a:r>
                  <a:rPr lang="tr-TR" i="1" dirty="0"/>
                  <a:t> Product (GDP) </a:t>
                </a:r>
                <a:r>
                  <a:rPr lang="tr-TR" dirty="0"/>
                  <a:t> </a:t>
                </a:r>
              </a:p>
              <a:p>
                <a:pPr marL="0" indent="0" algn="just">
                  <a:buNone/>
                </a:pPr>
                <a:endParaRPr lang="tr-TR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/>
                  <a:t> </a:t>
                </a:r>
                <a:r>
                  <a:rPr lang="tr-TR" dirty="0" err="1"/>
                  <a:t>However</a:t>
                </a:r>
                <a:r>
                  <a:rPr lang="tr-TR" dirty="0"/>
                  <a:t>, </a:t>
                </a:r>
                <a:r>
                  <a:rPr lang="tr-TR" dirty="0" err="1"/>
                  <a:t>wealth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consumer</a:t>
                </a:r>
                <a:r>
                  <a:rPr lang="tr-TR" dirty="0"/>
                  <a:t> can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effect</a:t>
                </a:r>
                <a:r>
                  <a:rPr lang="tr-TR" dirty="0"/>
                  <a:t> C.</a:t>
                </a:r>
              </a:p>
              <a:p>
                <a:pPr marL="457200" lvl="1" indent="0" algn="just">
                  <a:buNone/>
                </a:pPr>
                <a:r>
                  <a:rPr lang="tr-TR" dirty="0"/>
                  <a:t> </a:t>
                </a:r>
              </a:p>
              <a:p>
                <a:pPr marL="0" indent="0" algn="r">
                  <a:buNone/>
                </a:pPr>
                <a:r>
                  <a:rPr lang="en-US" sz="1200" dirty="0"/>
                  <a:t>Gujarati and Porter (Chapter </a:t>
                </a:r>
                <a:r>
                  <a:rPr lang="tr-TR" sz="1200" dirty="0"/>
                  <a:t>7</a:t>
                </a:r>
                <a:r>
                  <a:rPr lang="en-US" sz="1200" dirty="0"/>
                  <a:t>)</a:t>
                </a:r>
                <a:endParaRPr lang="tr-TR" i="1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 r="-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69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Measures of Fit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(4)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3600" b="1" dirty="0" err="1"/>
                  <a:t>The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Adjusted</a:t>
                </a:r>
                <a:r>
                  <a:rPr lang="tr-TR" sz="3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tr-TR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tr-TR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3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</m:e>
                          <m:sup>
                            <m:r>
                              <a:rPr lang="tr-TR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sz="3600" b="1" dirty="0"/>
                  <a:t> (1)</a:t>
                </a:r>
              </a:p>
              <a:p>
                <a:pPr marL="0" indent="0" algn="just">
                  <a:buNone/>
                </a:pPr>
                <a:endParaRPr lang="tr-TR" sz="3600" b="1" dirty="0"/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increases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when</a:t>
                </a:r>
                <a:r>
                  <a:rPr lang="tr-TR" sz="3600" dirty="0"/>
                  <a:t> a </a:t>
                </a:r>
                <a:r>
                  <a:rPr lang="tr-TR" sz="3600" dirty="0" err="1"/>
                  <a:t>new</a:t>
                </a:r>
                <a:r>
                  <a:rPr lang="tr-TR" sz="3600" dirty="0"/>
                  <a:t> </a:t>
                </a:r>
                <a:r>
                  <a:rPr lang="tr-TR" sz="3600" dirty="0" err="1"/>
                  <a:t>variable</a:t>
                </a:r>
                <a:r>
                  <a:rPr lang="tr-TR" sz="3600" dirty="0"/>
                  <a:t> is </a:t>
                </a:r>
                <a:r>
                  <a:rPr lang="tr-TR" sz="3600" dirty="0" err="1"/>
                  <a:t>added</a:t>
                </a:r>
                <a:r>
                  <a:rPr lang="tr-TR" sz="3600" dirty="0"/>
                  <a:t>. </a:t>
                </a:r>
              </a:p>
              <a:p>
                <a:pPr algn="just"/>
                <a:r>
                  <a:rPr lang="tr-TR" sz="3600" dirty="0"/>
                  <a:t>An </a:t>
                </a:r>
                <a:r>
                  <a:rPr lang="tr-TR" sz="3600" dirty="0" err="1"/>
                  <a:t>increase</a:t>
                </a:r>
                <a:r>
                  <a:rPr lang="tr-TR" sz="3600" dirty="0"/>
                  <a:t> in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does</a:t>
                </a:r>
                <a:r>
                  <a:rPr lang="tr-TR" sz="3600" dirty="0"/>
                  <a:t> not </a:t>
                </a:r>
                <a:r>
                  <a:rPr lang="tr-TR" sz="3600" dirty="0" err="1"/>
                  <a:t>mean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that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adding</a:t>
                </a:r>
                <a:r>
                  <a:rPr lang="tr-TR" sz="3600" dirty="0"/>
                  <a:t> a </a:t>
                </a:r>
                <a:r>
                  <a:rPr lang="tr-TR" sz="3600" dirty="0" err="1"/>
                  <a:t>variable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improves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fit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model. </a:t>
                </a:r>
              </a:p>
              <a:p>
                <a:pPr algn="just"/>
                <a:r>
                  <a:rPr lang="tr-TR" sz="3600" dirty="0" err="1"/>
                  <a:t>Therefore</a:t>
                </a:r>
                <a:r>
                  <a:rPr lang="tr-TR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should</a:t>
                </a:r>
                <a:r>
                  <a:rPr lang="tr-TR" sz="3600" dirty="0"/>
                  <a:t> be </a:t>
                </a:r>
                <a:r>
                  <a:rPr lang="tr-TR" sz="3600" dirty="0" err="1"/>
                  <a:t>reduced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by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some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factor</a:t>
                </a:r>
                <a:r>
                  <a:rPr lang="tr-TR" sz="3600" dirty="0"/>
                  <a:t> in </a:t>
                </a:r>
                <a:r>
                  <a:rPr lang="tr-TR" sz="3600" dirty="0" err="1"/>
                  <a:t>order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compare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models</a:t>
                </a:r>
                <a:r>
                  <a:rPr lang="tr-TR" sz="3600" dirty="0"/>
                  <a:t>. </a:t>
                </a:r>
                <a:r>
                  <a:rPr lang="tr-TR" sz="3600" dirty="0" err="1"/>
                  <a:t>This</a:t>
                </a:r>
                <a:r>
                  <a:rPr lang="tr-TR" sz="36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3600" dirty="0"/>
                  <a:t>.</a:t>
                </a:r>
              </a:p>
              <a:p>
                <a:pPr algn="just"/>
                <a:endParaRPr lang="tr-TR" sz="3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tr-T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3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tr-T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3600" dirty="0"/>
              </a:p>
              <a:p>
                <a:pPr marL="0" indent="0" algn="r">
                  <a:buNone/>
                </a:pPr>
                <a:r>
                  <a:rPr lang="tr-TR" sz="2200" dirty="0" err="1"/>
                  <a:t>Stock</a:t>
                </a:r>
                <a:r>
                  <a:rPr lang="tr-TR" sz="2200" dirty="0"/>
                  <a:t> </a:t>
                </a:r>
                <a:r>
                  <a:rPr lang="tr-TR" sz="2200" dirty="0" err="1"/>
                  <a:t>and</a:t>
                </a:r>
                <a:r>
                  <a:rPr lang="tr-TR" sz="2200" dirty="0"/>
                  <a:t> Watson (</a:t>
                </a:r>
                <a:r>
                  <a:rPr lang="tr-TR" sz="2200" dirty="0" err="1"/>
                  <a:t>Chapter</a:t>
                </a:r>
                <a:r>
                  <a:rPr lang="tr-TR" sz="2200" dirty="0"/>
                  <a:t> 6)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426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(19)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 algn="ctr">
                  <a:buNone/>
                </a:pPr>
                <a:r>
                  <a:rPr lang="tr-TR" sz="3600" b="1" dirty="0"/>
                  <a:t>Measures of Fit in </a:t>
                </a:r>
                <a:r>
                  <a:rPr lang="tr-TR" sz="3600" b="1" dirty="0" err="1"/>
                  <a:t>Multiple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Regression</a:t>
                </a:r>
                <a:r>
                  <a:rPr lang="tr-TR" sz="3600" b="1" dirty="0"/>
                  <a:t> (5)</a:t>
                </a:r>
              </a:p>
              <a:p>
                <a:pPr marL="0" indent="0" algn="r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3600" b="1" dirty="0" err="1"/>
                  <a:t>The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Adjusted</a:t>
                </a:r>
                <a:r>
                  <a:rPr lang="tr-TR" sz="3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tr-TR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tr-TR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tr-TR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3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</m:e>
                          <m:sup>
                            <m:r>
                              <a:rPr lang="tr-TR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sz="3600" b="1" dirty="0"/>
                  <a:t> (2)</a:t>
                </a:r>
              </a:p>
              <a:p>
                <a:pPr marL="0" indent="0" algn="just">
                  <a:buNone/>
                </a:pPr>
                <a:endParaRPr lang="tr-TR" sz="3600" b="1" dirty="0"/>
              </a:p>
              <a:p>
                <a:pPr marL="0" indent="0" algn="just">
                  <a:buNone/>
                </a:pPr>
                <a:r>
                  <a:rPr lang="tr-TR" sz="4200" dirty="0" err="1"/>
                  <a:t>Note</a:t>
                </a:r>
                <a:r>
                  <a:rPr lang="tr-TR" sz="4200" dirty="0"/>
                  <a:t> </a:t>
                </a:r>
                <a:r>
                  <a:rPr lang="tr-TR" sz="4200" dirty="0" err="1"/>
                  <a:t>that</a:t>
                </a:r>
                <a:endParaRPr lang="tr-TR" sz="4200" dirty="0"/>
              </a:p>
              <a:p>
                <a:pPr marL="0" indent="0" algn="just">
                  <a:buNone/>
                </a:pPr>
                <a:endParaRPr lang="tr-TR" sz="4200" dirty="0"/>
              </a:p>
              <a:p>
                <a:pPr algn="just"/>
                <a:r>
                  <a:rPr lang="tr-TR" sz="4200" dirty="0"/>
                  <a:t>Since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4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4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4200" dirty="0"/>
                  <a:t> is </a:t>
                </a:r>
                <a:r>
                  <a:rPr lang="tr-TR" sz="4200" dirty="0" err="1"/>
                  <a:t>always</a:t>
                </a:r>
                <a:r>
                  <a:rPr lang="tr-TR" sz="4200" dirty="0"/>
                  <a:t> </a:t>
                </a:r>
                <a:r>
                  <a:rPr lang="tr-TR" sz="4200" dirty="0" err="1"/>
                  <a:t>greater</a:t>
                </a:r>
                <a:r>
                  <a:rPr lang="tr-TR" sz="4200" dirty="0"/>
                  <a:t> </a:t>
                </a:r>
                <a:r>
                  <a:rPr lang="tr-TR" sz="4200" dirty="0" err="1"/>
                  <a:t>than</a:t>
                </a:r>
                <a:r>
                  <a:rPr lang="tr-TR" sz="4200" dirty="0"/>
                  <a:t>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4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200" dirty="0"/>
                  <a:t> is </a:t>
                </a:r>
                <a:r>
                  <a:rPr lang="tr-TR" sz="4200" dirty="0" err="1"/>
                  <a:t>always</a:t>
                </a:r>
                <a:r>
                  <a:rPr lang="tr-TR" sz="4200" dirty="0"/>
                  <a:t> </a:t>
                </a:r>
                <a:r>
                  <a:rPr lang="tr-TR" sz="4200" dirty="0" err="1"/>
                  <a:t>less</a:t>
                </a:r>
                <a:r>
                  <a:rPr lang="tr-TR" sz="4200" dirty="0"/>
                  <a:t> </a:t>
                </a:r>
                <a:r>
                  <a:rPr lang="tr-TR" sz="4200" dirty="0" err="1"/>
                  <a:t>than</a:t>
                </a:r>
                <a:r>
                  <a:rPr lang="tr-TR" sz="4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tr-TR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200" dirty="0"/>
                  <a:t>.</a:t>
                </a:r>
              </a:p>
              <a:p>
                <a:pPr algn="just"/>
                <a:r>
                  <a:rPr lang="tr-TR" sz="4200" dirty="0" err="1"/>
                  <a:t>Adding</a:t>
                </a:r>
                <a:r>
                  <a:rPr lang="tr-TR" sz="4200" dirty="0"/>
                  <a:t> a </a:t>
                </a:r>
                <a:r>
                  <a:rPr lang="tr-TR" sz="4200" dirty="0" err="1"/>
                  <a:t>regressor</a:t>
                </a:r>
                <a:r>
                  <a:rPr lang="tr-TR" sz="4200" dirty="0"/>
                  <a:t> has </a:t>
                </a:r>
                <a:r>
                  <a:rPr lang="tr-TR" sz="4200" dirty="0" err="1"/>
                  <a:t>two</a:t>
                </a:r>
                <a:r>
                  <a:rPr lang="tr-TR" sz="4200" dirty="0"/>
                  <a:t> </a:t>
                </a:r>
                <a:r>
                  <a:rPr lang="tr-TR" sz="4200" dirty="0" err="1"/>
                  <a:t>opposite</a:t>
                </a:r>
                <a:r>
                  <a:rPr lang="tr-TR" sz="4200" dirty="0"/>
                  <a:t> </a:t>
                </a:r>
                <a:r>
                  <a:rPr lang="tr-TR" sz="4200" dirty="0" err="1"/>
                  <a:t>effects</a:t>
                </a:r>
                <a:r>
                  <a:rPr lang="tr-TR" sz="4200" dirty="0"/>
                  <a:t> on </a:t>
                </a:r>
                <a:r>
                  <a:rPr lang="tr-TR" sz="4200" dirty="0" err="1"/>
                  <a:t>the</a:t>
                </a:r>
                <a:r>
                  <a:rPr lang="tr-TR" sz="4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4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4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200" dirty="0"/>
                  <a:t>.</a:t>
                </a:r>
              </a:p>
              <a:p>
                <a:pPr algn="just"/>
                <a:endParaRPr lang="tr-TR" sz="3600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4000" dirty="0" err="1"/>
                  <a:t>The</a:t>
                </a:r>
                <a:r>
                  <a:rPr lang="tr-TR" sz="4000" dirty="0"/>
                  <a:t> </a:t>
                </a:r>
                <a:r>
                  <a:rPr lang="tr-TR" sz="4000" i="1" dirty="0"/>
                  <a:t>SSR </a:t>
                </a:r>
                <a:r>
                  <a:rPr lang="tr-TR" sz="4000" dirty="0" err="1"/>
                  <a:t>falls</a:t>
                </a:r>
                <a:r>
                  <a:rPr lang="tr-TR" sz="4000" dirty="0"/>
                  <a:t> </a:t>
                </a:r>
                <a:r>
                  <a:rPr lang="tr-T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000" dirty="0"/>
                  <a:t> increases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sz="4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4000" dirty="0"/>
                  <a:t> </a:t>
                </a:r>
                <a:r>
                  <a:rPr lang="tr-TR" sz="4000" dirty="0" err="1"/>
                  <a:t>increases</a:t>
                </a:r>
                <a:r>
                  <a:rPr lang="tr-TR" sz="4000" dirty="0"/>
                  <a:t> </a:t>
                </a:r>
                <a:r>
                  <a:rPr lang="tr-T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000" dirty="0"/>
                  <a:t> decreases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4000" dirty="0" err="1"/>
                  <a:t>Therefore</a:t>
                </a:r>
                <a:r>
                  <a:rPr lang="tr-TR" sz="4000" dirty="0"/>
                  <a:t>, </a:t>
                </a:r>
                <a:r>
                  <a:rPr lang="tr-TR" sz="4000" dirty="0" err="1"/>
                  <a:t>whether</a:t>
                </a:r>
                <a:r>
                  <a:rPr lang="tr-TR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tr-T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4000" dirty="0"/>
                  <a:t> </a:t>
                </a:r>
                <a:r>
                  <a:rPr lang="tr-TR" sz="4000" dirty="0" err="1"/>
                  <a:t>increases</a:t>
                </a:r>
                <a:r>
                  <a:rPr lang="tr-TR" sz="4000" dirty="0"/>
                  <a:t> </a:t>
                </a:r>
                <a:r>
                  <a:rPr lang="tr-TR" sz="4000" dirty="0" err="1"/>
                  <a:t>or</a:t>
                </a:r>
                <a:r>
                  <a:rPr lang="tr-TR" sz="4000" dirty="0"/>
                  <a:t> </a:t>
                </a:r>
                <a:r>
                  <a:rPr lang="tr-TR" sz="4000" dirty="0" err="1"/>
                  <a:t>decreases</a:t>
                </a:r>
                <a:r>
                  <a:rPr lang="tr-TR" sz="4000" dirty="0"/>
                  <a:t> </a:t>
                </a:r>
                <a:r>
                  <a:rPr lang="tr-TR" sz="4000" dirty="0" err="1"/>
                  <a:t>depends</a:t>
                </a:r>
                <a:r>
                  <a:rPr lang="tr-TR" sz="4000" dirty="0"/>
                  <a:t> on </a:t>
                </a:r>
                <a:r>
                  <a:rPr lang="tr-TR" sz="4000" dirty="0" err="1"/>
                  <a:t>which</a:t>
                </a:r>
                <a:r>
                  <a:rPr lang="tr-TR" sz="4000" dirty="0"/>
                  <a:t> of </a:t>
                </a:r>
                <a:r>
                  <a:rPr lang="tr-TR" sz="4000" dirty="0" err="1"/>
                  <a:t>these</a:t>
                </a:r>
                <a:r>
                  <a:rPr lang="tr-TR" sz="4000" dirty="0"/>
                  <a:t> </a:t>
                </a:r>
                <a:r>
                  <a:rPr lang="tr-TR" sz="4000" dirty="0" err="1"/>
                  <a:t>effects</a:t>
                </a:r>
                <a:r>
                  <a:rPr lang="tr-TR" sz="4000" dirty="0"/>
                  <a:t> is </a:t>
                </a:r>
                <a:r>
                  <a:rPr lang="tr-TR" sz="4000" dirty="0" err="1"/>
                  <a:t>stronger</a:t>
                </a:r>
                <a:r>
                  <a:rPr lang="tr-TR" sz="4000" dirty="0"/>
                  <a:t>. </a:t>
                </a:r>
              </a:p>
              <a:p>
                <a:pPr marL="0" indent="0" algn="just">
                  <a:buNone/>
                </a:pPr>
                <a:endParaRPr lang="tr-TR" sz="3600" dirty="0"/>
              </a:p>
              <a:p>
                <a:pPr marL="0" indent="0" algn="r">
                  <a:buNone/>
                </a:pPr>
                <a:r>
                  <a:rPr lang="tr-TR" sz="2500" dirty="0" err="1"/>
                  <a:t>Stock</a:t>
                </a:r>
                <a:r>
                  <a:rPr lang="tr-TR" sz="2500" dirty="0"/>
                  <a:t> </a:t>
                </a:r>
                <a:r>
                  <a:rPr lang="tr-TR" sz="2500" dirty="0" err="1"/>
                  <a:t>and</a:t>
                </a:r>
                <a:r>
                  <a:rPr lang="tr-TR" sz="2500" dirty="0"/>
                  <a:t> Watson (</a:t>
                </a:r>
                <a:r>
                  <a:rPr lang="tr-TR" sz="2500" dirty="0" err="1"/>
                  <a:t>Chapter</a:t>
                </a:r>
                <a:r>
                  <a:rPr lang="tr-TR" sz="2500" dirty="0"/>
                  <a:t> 6)</a:t>
                </a:r>
              </a:p>
              <a:p>
                <a:pPr marL="0" indent="0" algn="r">
                  <a:buNone/>
                </a:pPr>
                <a:endParaRPr lang="tr-TR" sz="25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9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36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(32)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34000" cy="435133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599" cy="4486275"/>
          </a:xfrm>
        </p:spPr>
      </p:pic>
    </p:spTree>
    <p:extLst>
      <p:ext uri="{BB962C8B-B14F-4D97-AF65-F5344CB8AC3E}">
        <p14:creationId xmlns:p14="http://schemas.microsoft.com/office/powerpoint/2010/main" val="2875599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(33)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599" cy="4351337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334000" cy="4351338"/>
          </a:xfrm>
        </p:spPr>
      </p:pic>
    </p:spTree>
    <p:extLst>
      <p:ext uri="{BB962C8B-B14F-4D97-AF65-F5344CB8AC3E}">
        <p14:creationId xmlns:p14="http://schemas.microsoft.com/office/powerpoint/2010/main" val="828285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tr-TR" sz="4000" dirty="0" err="1"/>
              <a:t>There</a:t>
            </a:r>
            <a:r>
              <a:rPr lang="tr-TR" sz="4000" dirty="0"/>
              <a:t> </a:t>
            </a:r>
            <a:r>
              <a:rPr lang="tr-TR" sz="4000" dirty="0" err="1"/>
              <a:t>are</a:t>
            </a:r>
            <a:r>
              <a:rPr lang="tr-TR" sz="4000" dirty="0"/>
              <a:t> </a:t>
            </a:r>
            <a:r>
              <a:rPr lang="tr-TR" sz="4000" dirty="0" err="1"/>
              <a:t>four</a:t>
            </a:r>
            <a:r>
              <a:rPr lang="tr-TR" sz="4000" dirty="0"/>
              <a:t> </a:t>
            </a:r>
            <a:r>
              <a:rPr lang="tr-TR" sz="4000" dirty="0" err="1"/>
              <a:t>least</a:t>
            </a:r>
            <a:r>
              <a:rPr lang="tr-TR" sz="4000" dirty="0"/>
              <a:t> </a:t>
            </a:r>
            <a:r>
              <a:rPr lang="tr-TR" sz="4000" dirty="0" err="1"/>
              <a:t>squares</a:t>
            </a:r>
            <a:r>
              <a:rPr lang="tr-TR" sz="4000" dirty="0"/>
              <a:t> </a:t>
            </a:r>
            <a:r>
              <a:rPr lang="tr-TR" sz="4000" dirty="0" err="1"/>
              <a:t>assumptions</a:t>
            </a:r>
            <a:r>
              <a:rPr lang="tr-TR" sz="4000" dirty="0"/>
              <a:t> in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multiple</a:t>
            </a:r>
            <a:r>
              <a:rPr lang="tr-TR" sz="4000" dirty="0"/>
              <a:t> </a:t>
            </a:r>
            <a:r>
              <a:rPr lang="tr-TR" sz="4000" dirty="0" err="1"/>
              <a:t>regression</a:t>
            </a:r>
            <a:r>
              <a:rPr lang="tr-TR" sz="4000" dirty="0"/>
              <a:t> model of</a:t>
            </a:r>
          </a:p>
          <a:p>
            <a:pPr algn="just"/>
            <a:endParaRPr lang="tr-TR" sz="4000" dirty="0"/>
          </a:p>
          <a:p>
            <a:pPr marL="0" indent="0" algn="ctr">
              <a:buNone/>
            </a:pPr>
            <a:r>
              <a:rPr lang="da-DK" sz="3600" i="1" dirty="0"/>
              <a:t>Y</a:t>
            </a:r>
            <a:r>
              <a:rPr lang="da-DK" sz="3600" i="1" baseline="-25000" dirty="0"/>
              <a:t>i</a:t>
            </a:r>
            <a:r>
              <a:rPr lang="da-DK" sz="3600" dirty="0"/>
              <a:t> =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da-DK" sz="3600" baseline="-25000" dirty="0"/>
              <a:t>0</a:t>
            </a:r>
            <a:r>
              <a:rPr lang="da-DK" sz="3600" dirty="0"/>
              <a:t> +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da-DK" sz="3600" baseline="-25000" dirty="0"/>
              <a:t>1</a:t>
            </a:r>
            <a:r>
              <a:rPr lang="da-DK" sz="3600" i="1" dirty="0"/>
              <a:t>X</a:t>
            </a:r>
            <a:r>
              <a:rPr lang="da-DK" sz="3600" baseline="-25000" dirty="0"/>
              <a:t>1</a:t>
            </a:r>
            <a:r>
              <a:rPr lang="da-DK" sz="3600" i="1" baseline="-25000" dirty="0"/>
              <a:t>i</a:t>
            </a:r>
            <a:r>
              <a:rPr lang="da-DK" sz="3600" dirty="0"/>
              <a:t> +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da-DK" sz="3600" baseline="-25000" dirty="0"/>
              <a:t>2</a:t>
            </a:r>
            <a:r>
              <a:rPr lang="da-DK" sz="3600" i="1" dirty="0"/>
              <a:t>X</a:t>
            </a:r>
            <a:r>
              <a:rPr lang="da-DK" sz="3600" baseline="-25000" dirty="0"/>
              <a:t>2</a:t>
            </a:r>
            <a:r>
              <a:rPr lang="da-DK" sz="3600" i="1" baseline="-25000" dirty="0"/>
              <a:t>i</a:t>
            </a:r>
            <a:r>
              <a:rPr lang="da-DK" sz="3600" dirty="0"/>
              <a:t> + … + </a:t>
            </a:r>
            <a:r>
              <a:rPr lang="en-US" sz="3600" i="1" dirty="0">
                <a:sym typeface="Symbol" panose="05050102010706020507" pitchFamily="18" charset="2"/>
              </a:rPr>
              <a:t></a:t>
            </a:r>
            <a:r>
              <a:rPr lang="da-DK" sz="3600" i="1" baseline="-25000" dirty="0"/>
              <a:t>k</a:t>
            </a:r>
            <a:r>
              <a:rPr lang="da-DK" sz="3600" i="1" dirty="0"/>
              <a:t>X</a:t>
            </a:r>
            <a:r>
              <a:rPr lang="da-DK" sz="3600" i="1" baseline="-25000" dirty="0"/>
              <a:t>ki</a:t>
            </a:r>
            <a:r>
              <a:rPr lang="da-DK" sz="3600" dirty="0"/>
              <a:t> + </a:t>
            </a:r>
            <a:r>
              <a:rPr lang="da-DK" sz="3600" i="1" dirty="0"/>
              <a:t>u</a:t>
            </a:r>
            <a:r>
              <a:rPr lang="da-DK" sz="3600" i="1" baseline="-25000" dirty="0"/>
              <a:t>i</a:t>
            </a:r>
            <a:r>
              <a:rPr lang="da-DK" sz="3600" dirty="0"/>
              <a:t>,  </a:t>
            </a:r>
            <a:r>
              <a:rPr lang="da-DK" sz="3600" i="1" dirty="0"/>
              <a:t>i</a:t>
            </a:r>
            <a:r>
              <a:rPr lang="da-DK" sz="3600" dirty="0"/>
              <a:t> = 1,…,</a:t>
            </a:r>
            <a:r>
              <a:rPr lang="da-DK" sz="3600" i="1" dirty="0"/>
              <a:t>n</a:t>
            </a:r>
            <a:endParaRPr lang="tr-TR" sz="3600" dirty="0"/>
          </a:p>
          <a:p>
            <a:pPr marL="0" indent="0" algn="just">
              <a:buNone/>
            </a:pPr>
            <a:endParaRPr lang="tr-TR" sz="4000" dirty="0"/>
          </a:p>
          <a:p>
            <a:pPr algn="just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first</a:t>
            </a:r>
            <a:r>
              <a:rPr lang="tr-TR" sz="4000" dirty="0"/>
              <a:t> </a:t>
            </a:r>
            <a:r>
              <a:rPr lang="tr-TR" sz="4000" dirty="0" err="1"/>
              <a:t>three</a:t>
            </a:r>
            <a:r>
              <a:rPr lang="tr-TR" sz="4000" dirty="0"/>
              <a:t> of </a:t>
            </a:r>
            <a:r>
              <a:rPr lang="tr-TR" sz="4000" dirty="0" err="1"/>
              <a:t>those</a:t>
            </a:r>
            <a:r>
              <a:rPr lang="tr-TR" sz="4000" dirty="0"/>
              <a:t> </a:t>
            </a:r>
            <a:r>
              <a:rPr lang="tr-TR" sz="4000" dirty="0" err="1"/>
              <a:t>are</a:t>
            </a:r>
            <a:r>
              <a:rPr lang="tr-TR" sz="4000" dirty="0"/>
              <a:t> </a:t>
            </a:r>
            <a:r>
              <a:rPr lang="tr-TR" sz="4000" dirty="0" err="1"/>
              <a:t>for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single</a:t>
            </a:r>
            <a:r>
              <a:rPr lang="tr-TR" sz="4000" dirty="0"/>
              <a:t> </a:t>
            </a:r>
            <a:r>
              <a:rPr lang="tr-TR" sz="4000" dirty="0" err="1"/>
              <a:t>regressor</a:t>
            </a:r>
            <a:r>
              <a:rPr lang="tr-TR" sz="4000" dirty="0"/>
              <a:t> model </a:t>
            </a:r>
            <a:r>
              <a:rPr lang="tr-TR" sz="4000" dirty="0" err="1"/>
              <a:t>which</a:t>
            </a:r>
            <a:r>
              <a:rPr lang="tr-TR" sz="4000" dirty="0"/>
              <a:t> </a:t>
            </a:r>
            <a:r>
              <a:rPr lang="tr-TR" sz="4000" dirty="0" err="1"/>
              <a:t>are</a:t>
            </a:r>
            <a:r>
              <a:rPr lang="tr-TR" sz="4000" dirty="0"/>
              <a:t> </a:t>
            </a:r>
            <a:r>
              <a:rPr lang="tr-TR" sz="4000" dirty="0" err="1"/>
              <a:t>extended</a:t>
            </a:r>
            <a:r>
              <a:rPr lang="tr-TR" sz="4000" dirty="0"/>
              <a:t> </a:t>
            </a:r>
            <a:r>
              <a:rPr lang="tr-TR" sz="4000" dirty="0" err="1"/>
              <a:t>for</a:t>
            </a:r>
            <a:r>
              <a:rPr lang="tr-TR" sz="4000" dirty="0"/>
              <a:t> </a:t>
            </a:r>
            <a:r>
              <a:rPr lang="tr-TR" sz="4000" dirty="0" err="1"/>
              <a:t>multiple</a:t>
            </a:r>
            <a:r>
              <a:rPr lang="tr-TR" sz="4000" dirty="0"/>
              <a:t> </a:t>
            </a:r>
            <a:r>
              <a:rPr lang="tr-TR" sz="4000" dirty="0" err="1"/>
              <a:t>regressor</a:t>
            </a:r>
            <a:r>
              <a:rPr lang="tr-TR" sz="4000" dirty="0"/>
              <a:t> model. </a:t>
            </a:r>
          </a:p>
          <a:p>
            <a:pPr algn="just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fourth</a:t>
            </a:r>
            <a:r>
              <a:rPr lang="tr-TR" sz="4000" dirty="0"/>
              <a:t> </a:t>
            </a:r>
            <a:r>
              <a:rPr lang="tr-TR" sz="4000" dirty="0" err="1"/>
              <a:t>assumption</a:t>
            </a:r>
            <a:r>
              <a:rPr lang="tr-TR" sz="4000" dirty="0"/>
              <a:t> is </a:t>
            </a:r>
            <a:r>
              <a:rPr lang="tr-TR" sz="4000" dirty="0" err="1"/>
              <a:t>new</a:t>
            </a:r>
            <a:r>
              <a:rPr lang="tr-TR" sz="4000" dirty="0"/>
              <a:t>. </a:t>
            </a:r>
          </a:p>
          <a:p>
            <a:pPr algn="just"/>
            <a:endParaRPr lang="tr-TR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648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tr-TR" sz="3200" dirty="0"/>
                  <a:t>Assumption 1: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conditional</a:t>
                </a:r>
                <a:r>
                  <a:rPr lang="tr-TR" sz="3200" dirty="0"/>
                  <a:t> </a:t>
                </a:r>
                <a:r>
                  <a:rPr lang="tr-TR" sz="3200" dirty="0" err="1"/>
                  <a:t>distribution</a:t>
                </a:r>
                <a:r>
                  <a:rPr lang="tr-TR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200" dirty="0"/>
                  <a:t> </a:t>
                </a:r>
                <a:r>
                  <a:rPr lang="tr-TR" sz="3200" dirty="0" err="1"/>
                  <a:t>given</a:t>
                </a:r>
                <a:r>
                  <a:rPr lang="tr-T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tr-TR" sz="3200" dirty="0"/>
                  <a:t> has a </a:t>
                </a:r>
                <a:r>
                  <a:rPr lang="tr-TR" sz="3200" dirty="0" err="1"/>
                  <a:t>mean</a:t>
                </a:r>
                <a:r>
                  <a:rPr lang="tr-TR" sz="3200" dirty="0"/>
                  <a:t> of </a:t>
                </a:r>
                <a:r>
                  <a:rPr lang="tr-TR" sz="3200" dirty="0" err="1"/>
                  <a:t>zero</a:t>
                </a:r>
                <a:r>
                  <a:rPr lang="tr-TR" sz="3200" dirty="0"/>
                  <a:t>. (1)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2800" dirty="0" err="1"/>
                  <a:t>That</a:t>
                </a:r>
                <a:r>
                  <a:rPr lang="tr-TR" sz="2800" dirty="0"/>
                  <a:t> is </a:t>
                </a:r>
              </a:p>
              <a:p>
                <a:pPr algn="just"/>
                <a:endParaRPr lang="tr-TR" sz="3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/>
                        <m:t>E</m:t>
                      </m:r>
                      <m:r>
                        <m:rPr>
                          <m:nor/>
                        </m:rPr>
                        <a:rPr lang="en-US" sz="3200"/>
                        <m:t>(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/>
                        <m:t>|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/>
                        <m:t> = 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/>
                        <m:t>,…, 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/>
                        <m:t> = 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/>
                        <m:t>) = 0</m:t>
                      </m:r>
                    </m:oMath>
                  </m:oMathPara>
                </a14:m>
                <a:endParaRPr lang="tr-TR" sz="3200" dirty="0"/>
              </a:p>
              <a:p>
                <a:pPr marL="0" indent="0" algn="just">
                  <a:buNone/>
                </a:pPr>
                <a:endParaRPr lang="tr-TR" sz="3200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2800" dirty="0" err="1"/>
                  <a:t>This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assumption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means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dirty="0"/>
                  <a:t> is </a:t>
                </a:r>
                <a:r>
                  <a:rPr lang="tr-TR" sz="2800" dirty="0" err="1"/>
                  <a:t>sometimes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above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population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regression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line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and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sometimes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below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population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regression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line</a:t>
                </a:r>
                <a:r>
                  <a:rPr lang="tr-TR" sz="2800" dirty="0"/>
                  <a:t>. </a:t>
                </a:r>
                <a:r>
                  <a:rPr lang="tr-TR" sz="2800" dirty="0" err="1"/>
                  <a:t>However</a:t>
                </a:r>
                <a:r>
                  <a:rPr lang="tr-TR" sz="2800" dirty="0"/>
                  <a:t>, it is on </a:t>
                </a:r>
                <a:r>
                  <a:rPr lang="tr-TR" sz="2800" dirty="0" err="1"/>
                  <a:t>average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over</a:t>
                </a:r>
                <a:r>
                  <a:rPr lang="tr-TR" sz="2800" dirty="0"/>
                  <a:t> on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population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regression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line</a:t>
                </a:r>
                <a:r>
                  <a:rPr lang="tr-TR" sz="2800" dirty="0"/>
                  <a:t>. 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2800" dirty="0" err="1"/>
                  <a:t>This</a:t>
                </a:r>
                <a:r>
                  <a:rPr lang="tr-TR" sz="2800" dirty="0"/>
                  <a:t> is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key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assumption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makes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OLS </a:t>
                </a:r>
                <a:r>
                  <a:rPr lang="tr-TR" sz="2800" dirty="0" err="1"/>
                  <a:t>estimator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unbiased</a:t>
                </a:r>
                <a:r>
                  <a:rPr lang="tr-TR" sz="2800" dirty="0"/>
                  <a:t>. </a:t>
                </a:r>
              </a:p>
              <a:p>
                <a:pPr marL="457200" lvl="1" indent="0" algn="just">
                  <a:buNone/>
                </a:pPr>
                <a:r>
                  <a:rPr lang="tr-TR" dirty="0"/>
                  <a:t>  </a:t>
                </a:r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4482" r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862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tr-TR" sz="3200" dirty="0"/>
                  <a:t>Assumption 1: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conditional</a:t>
                </a:r>
                <a:r>
                  <a:rPr lang="tr-TR" sz="3200" dirty="0"/>
                  <a:t> </a:t>
                </a:r>
                <a:r>
                  <a:rPr lang="tr-TR" sz="3200" dirty="0" err="1"/>
                  <a:t>distribution</a:t>
                </a:r>
                <a:r>
                  <a:rPr lang="tr-TR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200" dirty="0"/>
                  <a:t> </a:t>
                </a:r>
                <a:r>
                  <a:rPr lang="tr-TR" sz="3200" dirty="0" err="1"/>
                  <a:t>given</a:t>
                </a:r>
                <a:r>
                  <a:rPr lang="tr-T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tr-TR" sz="3200" dirty="0"/>
                  <a:t> has a </a:t>
                </a:r>
                <a:r>
                  <a:rPr lang="tr-TR" sz="3200" dirty="0" err="1"/>
                  <a:t>mean</a:t>
                </a:r>
                <a:r>
                  <a:rPr lang="tr-TR" sz="3200" dirty="0"/>
                  <a:t> of </a:t>
                </a:r>
                <a:r>
                  <a:rPr lang="tr-TR" sz="3200" dirty="0" err="1"/>
                  <a:t>zero</a:t>
                </a:r>
                <a:r>
                  <a:rPr lang="tr-TR" sz="3200" dirty="0"/>
                  <a:t>. (2)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Failure of this condition leads to omitted variable bias</a:t>
                </a:r>
                <a:r>
                  <a:rPr lang="tr-TR" dirty="0"/>
                  <a:t>.</a:t>
                </a:r>
                <a:r>
                  <a:rPr lang="en-US" dirty="0"/>
                  <a:t> </a:t>
                </a:r>
                <a:endParaRPr lang="tr-TR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/>
                  <a:t>S</a:t>
                </a:r>
                <a:r>
                  <a:rPr lang="en-US" dirty="0" err="1"/>
                  <a:t>pecifically</a:t>
                </a:r>
                <a:r>
                  <a:rPr lang="en-US" dirty="0"/>
                  <a:t>, if an omitted variable belongs in the equation (so is in </a:t>
                </a:r>
                <a:r>
                  <a:rPr lang="en-US" i="1" dirty="0"/>
                  <a:t>u</a:t>
                </a:r>
                <a:r>
                  <a:rPr lang="en-US" dirty="0"/>
                  <a:t>) </a:t>
                </a:r>
                <a:r>
                  <a:rPr lang="en-US" i="1" dirty="0"/>
                  <a:t>and</a:t>
                </a:r>
                <a:r>
                  <a:rPr lang="en-US" dirty="0"/>
                  <a:t> is correlated with an included </a:t>
                </a:r>
                <a:r>
                  <a:rPr lang="en-US" i="1" dirty="0"/>
                  <a:t>X</a:t>
                </a:r>
                <a:r>
                  <a:rPr lang="tr-TR" sz="1000" dirty="0"/>
                  <a:t>  </a:t>
                </a:r>
                <a:r>
                  <a:rPr lang="en-US" dirty="0"/>
                  <a:t>then this condition fails and there is </a:t>
                </a:r>
                <a:r>
                  <a:rPr lang="tr-TR" dirty="0" err="1"/>
                  <a:t>omitted</a:t>
                </a:r>
                <a:r>
                  <a:rPr lang="tr-TR" dirty="0"/>
                  <a:t> </a:t>
                </a:r>
                <a:r>
                  <a:rPr lang="tr-TR" dirty="0" err="1"/>
                  <a:t>variable</a:t>
                </a:r>
                <a:r>
                  <a:rPr lang="en-US" dirty="0"/>
                  <a:t> bias.</a:t>
                </a:r>
                <a:endParaRPr lang="tr-TR" sz="1000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The best solution, if possible, is to include the omitted variable in the regression.</a:t>
                </a:r>
                <a:endParaRPr lang="tr-TR" sz="1000" dirty="0"/>
              </a:p>
              <a:p>
                <a:pPr marL="457200" lvl="1" indent="0" algn="just">
                  <a:buNone/>
                </a:pPr>
                <a:r>
                  <a:rPr lang="tr-TR" dirty="0"/>
                  <a:t>  </a:t>
                </a:r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801" r="-14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20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endParaRPr lang="tr-TR" sz="3200" dirty="0"/>
              </a:p>
              <a:p>
                <a:pPr algn="just"/>
                <a:r>
                  <a:rPr lang="tr-TR" sz="3600" dirty="0" err="1"/>
                  <a:t>Assumption</a:t>
                </a:r>
                <a:r>
                  <a:rPr lang="tr-TR" sz="3600" dirty="0"/>
                  <a:t> 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r>
                          <a:rPr lang="tr-TR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=1, 2, ⋯, </m:t>
                    </m:r>
                    <m:r>
                      <a:rPr lang="tr-TR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3600" dirty="0"/>
                  <a:t> </a:t>
                </a:r>
                <a:r>
                  <a:rPr lang="tr-TR" sz="3600" dirty="0" err="1"/>
                  <a:t>are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independently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and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identically</a:t>
                </a:r>
                <a:r>
                  <a:rPr lang="tr-TR" sz="3600" dirty="0"/>
                  <a:t> </a:t>
                </a:r>
                <a:r>
                  <a:rPr lang="tr-TR" sz="3600" dirty="0" err="1"/>
                  <a:t>distributed</a:t>
                </a:r>
                <a:r>
                  <a:rPr lang="tr-TR" sz="3600" dirty="0"/>
                  <a:t> (</a:t>
                </a:r>
                <a:r>
                  <a:rPr lang="tr-TR" sz="3600" dirty="0" err="1"/>
                  <a:t>i.i.d</a:t>
                </a:r>
                <a:r>
                  <a:rPr lang="tr-TR" sz="3600" dirty="0"/>
                  <a:t>.) </a:t>
                </a:r>
                <a:r>
                  <a:rPr lang="tr-TR" sz="3600" dirty="0" err="1"/>
                  <a:t>random</a:t>
                </a:r>
                <a:r>
                  <a:rPr lang="tr-TR" sz="3600" dirty="0"/>
                  <a:t> </a:t>
                </a:r>
                <a:r>
                  <a:rPr lang="tr-TR" sz="3600" dirty="0" err="1"/>
                  <a:t>variales</a:t>
                </a:r>
                <a:r>
                  <a:rPr lang="tr-TR" sz="3600" dirty="0"/>
                  <a:t>. 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3200" dirty="0" err="1"/>
                  <a:t>This</a:t>
                </a:r>
                <a:r>
                  <a:rPr lang="tr-TR" sz="3200" dirty="0"/>
                  <a:t> </a:t>
                </a:r>
                <a:r>
                  <a:rPr lang="tr-TR" sz="3200" dirty="0" err="1"/>
                  <a:t>assumption</a:t>
                </a:r>
                <a:r>
                  <a:rPr lang="tr-TR" sz="3200" dirty="0"/>
                  <a:t> </a:t>
                </a:r>
                <a:r>
                  <a:rPr lang="tr-TR" sz="3200" dirty="0" err="1"/>
                  <a:t>holds</a:t>
                </a:r>
                <a:r>
                  <a:rPr lang="tr-TR" sz="3200" dirty="0"/>
                  <a:t> </a:t>
                </a:r>
                <a:r>
                  <a:rPr lang="tr-TR" sz="3200" dirty="0" err="1"/>
                  <a:t>automotically</a:t>
                </a:r>
                <a:r>
                  <a:rPr lang="tr-TR" sz="3200" dirty="0"/>
                  <a:t> </a:t>
                </a:r>
                <a:r>
                  <a:rPr lang="tr-TR" sz="3200" dirty="0" err="1"/>
                  <a:t>if</a:t>
                </a:r>
                <a:r>
                  <a:rPr lang="tr-TR" sz="3200" dirty="0"/>
                  <a:t>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data </a:t>
                </a:r>
                <a:r>
                  <a:rPr lang="tr-TR" sz="3200" dirty="0" err="1"/>
                  <a:t>are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collected</a:t>
                </a:r>
                <a:r>
                  <a:rPr lang="tr-TR" sz="3200" dirty="0"/>
                  <a:t> </a:t>
                </a:r>
                <a:r>
                  <a:rPr lang="tr-TR" sz="3200" dirty="0" err="1"/>
                  <a:t>by</a:t>
                </a:r>
                <a:r>
                  <a:rPr lang="tr-TR" sz="3200" dirty="0"/>
                  <a:t> </a:t>
                </a:r>
                <a:r>
                  <a:rPr lang="tr-TR" sz="3200" dirty="0" err="1"/>
                  <a:t>simple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random</a:t>
                </a:r>
                <a:r>
                  <a:rPr lang="tr-TR" sz="3200" dirty="0"/>
                  <a:t> </a:t>
                </a:r>
                <a:r>
                  <a:rPr lang="tr-TR" sz="3200" dirty="0" err="1"/>
                  <a:t>sampling</a:t>
                </a:r>
                <a:r>
                  <a:rPr lang="tr-TR" sz="3200" dirty="0"/>
                  <a:t>. 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endParaRPr lang="tr-TR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r="-17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352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endParaRPr lang="tr-TR" sz="3200" dirty="0"/>
              </a:p>
              <a:p>
                <a:pPr algn="just"/>
                <a:r>
                  <a:rPr lang="tr-TR" sz="3600" dirty="0" err="1"/>
                  <a:t>Assumption</a:t>
                </a:r>
                <a:r>
                  <a:rPr lang="tr-TR" sz="3600" dirty="0"/>
                  <a:t> 3: </a:t>
                </a:r>
                <a:r>
                  <a:rPr lang="tr-TR" sz="3600" dirty="0" err="1"/>
                  <a:t>Large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outliers</a:t>
                </a:r>
                <a:r>
                  <a:rPr lang="tr-TR" sz="3600" dirty="0"/>
                  <a:t>, </a:t>
                </a:r>
                <a:r>
                  <a:rPr lang="tr-TR" sz="3600" dirty="0" err="1"/>
                  <a:t>that</a:t>
                </a:r>
                <a:r>
                  <a:rPr lang="tr-TR" sz="3600" dirty="0"/>
                  <a:t> is, </a:t>
                </a:r>
                <a:r>
                  <a:rPr lang="tr-TR" sz="3600" dirty="0" err="1"/>
                  <a:t>observations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with</a:t>
                </a:r>
                <a:r>
                  <a:rPr lang="tr-TR" sz="3600" dirty="0"/>
                  <a:t> </a:t>
                </a:r>
                <a:r>
                  <a:rPr lang="tr-TR" sz="3600" dirty="0" err="1"/>
                  <a:t>values</a:t>
                </a:r>
                <a:r>
                  <a:rPr lang="tr-TR" sz="3600" dirty="0"/>
                  <a:t> far </a:t>
                </a:r>
                <a:r>
                  <a:rPr lang="tr-TR" sz="3600" dirty="0" err="1"/>
                  <a:t>outside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usual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range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data </a:t>
                </a:r>
                <a:r>
                  <a:rPr lang="tr-TR" sz="3600" dirty="0" err="1"/>
                  <a:t>are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unlikely</a:t>
                </a:r>
                <a:r>
                  <a:rPr lang="tr-TR" sz="3600" dirty="0"/>
                  <a:t>. 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dependent</a:t>
                </a:r>
                <a:r>
                  <a:rPr lang="tr-TR" dirty="0"/>
                  <a:t> </a:t>
                </a:r>
                <a:r>
                  <a:rPr lang="tr-TR" dirty="0" err="1"/>
                  <a:t>variable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regressors</a:t>
                </a:r>
                <a:r>
                  <a:rPr lang="tr-TR" dirty="0"/>
                  <a:t> </a:t>
                </a:r>
                <a:r>
                  <a:rPr lang="tr-TR" dirty="0" err="1"/>
                  <a:t>have</a:t>
                </a:r>
                <a:r>
                  <a:rPr lang="tr-TR" dirty="0"/>
                  <a:t> </a:t>
                </a:r>
                <a:r>
                  <a:rPr lang="tr-TR" dirty="0" err="1"/>
                  <a:t>finite</a:t>
                </a:r>
                <a:r>
                  <a:rPr lang="tr-TR" dirty="0"/>
                  <a:t> </a:t>
                </a:r>
                <a:r>
                  <a:rPr lang="tr-TR" dirty="0" err="1"/>
                  <a:t>kurtosis</a:t>
                </a:r>
                <a:r>
                  <a:rPr lang="tr-TR" dirty="0"/>
                  <a:t>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other</a:t>
                </a:r>
                <a:r>
                  <a:rPr lang="tr-TR" dirty="0"/>
                  <a:t> </a:t>
                </a:r>
                <a:r>
                  <a:rPr lang="tr-TR" dirty="0" err="1"/>
                  <a:t>words</a:t>
                </a:r>
                <a:r>
                  <a:rPr lang="tr-TR" dirty="0"/>
                  <a:t>, 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&lt;∞, ⋯,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0&lt;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tr-TR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It</a:t>
                </a:r>
                <a:r>
                  <a:rPr lang="tr-TR" dirty="0"/>
                  <a:t> is </a:t>
                </a:r>
                <a:r>
                  <a:rPr lang="en-US" dirty="0"/>
                  <a:t>need</a:t>
                </a:r>
                <a:r>
                  <a:rPr lang="tr-TR" dirty="0" err="1"/>
                  <a:t>ed</a:t>
                </a:r>
                <a:r>
                  <a:rPr lang="en-US" dirty="0"/>
                  <a:t> to check data</a:t>
                </a:r>
                <a:r>
                  <a:rPr lang="tr-TR" dirty="0"/>
                  <a:t>, </a:t>
                </a:r>
                <a:r>
                  <a:rPr lang="tr-TR" dirty="0" err="1"/>
                  <a:t>maybe</a:t>
                </a:r>
                <a:r>
                  <a:rPr lang="tr-TR" dirty="0"/>
                  <a:t> </a:t>
                </a:r>
                <a:r>
                  <a:rPr lang="tr-TR" err="1"/>
                  <a:t>by</a:t>
                </a:r>
                <a:r>
                  <a:rPr lang="tr-TR"/>
                  <a:t> looking </a:t>
                </a:r>
                <a:r>
                  <a:rPr lang="tr-TR" dirty="0"/>
                  <a:t>at </a:t>
                </a:r>
                <a:r>
                  <a:rPr lang="en-US" dirty="0"/>
                  <a:t>scatterplots to make sure there are no crazy values.</a:t>
                </a:r>
                <a:endParaRPr lang="tr-TR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endParaRPr lang="tr-TR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r="-1739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16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endParaRPr lang="tr-TR" sz="3200" dirty="0"/>
              </a:p>
              <a:p>
                <a:pPr algn="just"/>
                <a:r>
                  <a:rPr lang="tr-TR" sz="4000" dirty="0" err="1"/>
                  <a:t>Assumption</a:t>
                </a:r>
                <a:r>
                  <a:rPr lang="tr-TR" sz="4000" dirty="0"/>
                  <a:t> 4: No Perfect </a:t>
                </a:r>
                <a:r>
                  <a:rPr lang="tr-TR" sz="4000" dirty="0" err="1"/>
                  <a:t>Multicollinearity</a:t>
                </a:r>
                <a:r>
                  <a:rPr lang="tr-TR" sz="4000" dirty="0"/>
                  <a:t> (1)</a:t>
                </a:r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regressors</a:t>
                </a:r>
                <a:r>
                  <a:rPr lang="tr-TR" sz="3600" dirty="0"/>
                  <a:t> </a:t>
                </a:r>
                <a:r>
                  <a:rPr lang="tr-TR" sz="3600" dirty="0" err="1"/>
                  <a:t>are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said</a:t>
                </a:r>
                <a:r>
                  <a:rPr lang="tr-TR" sz="3600" dirty="0"/>
                  <a:t> </a:t>
                </a:r>
                <a:r>
                  <a:rPr lang="tr-TR" sz="3600" dirty="0" err="1"/>
                  <a:t>to</a:t>
                </a:r>
                <a:r>
                  <a:rPr lang="tr-TR" sz="3600" dirty="0"/>
                  <a:t> </a:t>
                </a:r>
                <a:r>
                  <a:rPr lang="tr-TR" sz="3600" dirty="0" err="1"/>
                  <a:t>exhibit</a:t>
                </a:r>
                <a:r>
                  <a:rPr lang="tr-TR" sz="3600" dirty="0"/>
                  <a:t> </a:t>
                </a:r>
                <a:r>
                  <a:rPr lang="tr-TR" sz="3600" b="1" dirty="0" err="1"/>
                  <a:t>perfect</a:t>
                </a:r>
                <a:r>
                  <a:rPr lang="tr-TR" sz="3600" b="1" dirty="0"/>
                  <a:t> </a:t>
                </a:r>
                <a:r>
                  <a:rPr lang="tr-TR" sz="3600" b="1" dirty="0" err="1"/>
                  <a:t>multicollinearity</a:t>
                </a:r>
                <a:r>
                  <a:rPr lang="tr-TR" sz="3600" b="1" dirty="0"/>
                  <a:t> </a:t>
                </a:r>
                <a:r>
                  <a:rPr lang="tr-TR" sz="3600" dirty="0" err="1"/>
                  <a:t>if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one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regressors</a:t>
                </a:r>
                <a:r>
                  <a:rPr lang="tr-TR" sz="3600" dirty="0"/>
                  <a:t> is a </a:t>
                </a:r>
                <a:r>
                  <a:rPr lang="tr-TR" sz="3600" dirty="0" err="1"/>
                  <a:t>perfect</a:t>
                </a:r>
                <a:r>
                  <a:rPr lang="tr-TR" sz="3600" dirty="0"/>
                  <a:t> </a:t>
                </a:r>
                <a:r>
                  <a:rPr lang="tr-TR" sz="3600" dirty="0" err="1"/>
                  <a:t>linear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function</a:t>
                </a:r>
                <a:r>
                  <a:rPr lang="tr-TR" sz="3600" dirty="0"/>
                  <a:t> of </a:t>
                </a:r>
                <a:r>
                  <a:rPr lang="tr-TR" sz="3600" dirty="0" err="1"/>
                  <a:t>the</a:t>
                </a:r>
                <a:r>
                  <a:rPr lang="tr-TR" sz="3600" dirty="0"/>
                  <a:t> </a:t>
                </a:r>
                <a:r>
                  <a:rPr lang="tr-TR" sz="3600" dirty="0" err="1"/>
                  <a:t>other</a:t>
                </a:r>
                <a:r>
                  <a:rPr lang="tr-TR" sz="3600" dirty="0"/>
                  <a:t> </a:t>
                </a:r>
                <a:r>
                  <a:rPr lang="tr-TR" sz="3600" dirty="0" err="1"/>
                  <a:t>regressors</a:t>
                </a:r>
                <a:r>
                  <a:rPr lang="tr-TR" sz="3600" dirty="0"/>
                  <a:t>. </a:t>
                </a:r>
                <a:r>
                  <a:rPr lang="tr-TR" sz="3600" dirty="0" err="1"/>
                  <a:t>That</a:t>
                </a:r>
                <a:r>
                  <a:rPr lang="tr-TR" sz="3600" dirty="0"/>
                  <a:t> is </a:t>
                </a:r>
              </a:p>
              <a:p>
                <a:pPr marL="457200" lvl="1" indent="0" algn="just">
                  <a:buNone/>
                </a:pPr>
                <a:endParaRPr lang="tr-TR" sz="3600" dirty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36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36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tr-TR" sz="36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r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72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tr-TR" b="1" dirty="0"/>
                  <a:t>Example 2</a:t>
                </a:r>
              </a:p>
              <a:p>
                <a:pPr marL="0" indent="0" algn="ctr">
                  <a:buNone/>
                </a:pPr>
                <a:endParaRPr lang="tr-TR" b="1" dirty="0"/>
              </a:p>
              <a:p>
                <a:pPr marL="0" indent="0" algn="just">
                  <a:buNone/>
                </a:pPr>
                <a:r>
                  <a:rPr lang="tr-TR" dirty="0" err="1"/>
                  <a:t>Consider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below</a:t>
                </a:r>
                <a:r>
                  <a:rPr lang="tr-TR" dirty="0"/>
                  <a:t> </a:t>
                </a:r>
                <a:r>
                  <a:rPr lang="tr-TR" dirty="0" err="1"/>
                  <a:t>simple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:</a:t>
                </a:r>
              </a:p>
              <a:p>
                <a:pPr marL="0" indent="0" algn="just">
                  <a:buNone/>
                </a:pPr>
                <a:endParaRPr lang="tr-TR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 algn="just">
                  <a:buNone/>
                </a:pPr>
                <a:endParaRPr lang="tr-TR" dirty="0"/>
              </a:p>
              <a:p>
                <a:pPr marL="0" indent="0" algn="just">
                  <a:buNone/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tr-TR" i="1" dirty="0"/>
                  <a:t>D = </a:t>
                </a:r>
                <a:r>
                  <a:rPr lang="tr-TR" i="1" dirty="0" err="1"/>
                  <a:t>Demand</a:t>
                </a:r>
                <a:r>
                  <a:rPr lang="tr-TR" i="1" dirty="0"/>
                  <a:t> </a:t>
                </a:r>
                <a:r>
                  <a:rPr lang="tr-TR" i="1" dirty="0" err="1"/>
                  <a:t>for</a:t>
                </a:r>
                <a:r>
                  <a:rPr lang="tr-TR" i="1" dirty="0"/>
                  <a:t> a </a:t>
                </a:r>
                <a:r>
                  <a:rPr lang="tr-TR" i="1" dirty="0" err="1"/>
                  <a:t>Commodity</a:t>
                </a:r>
                <a:r>
                  <a:rPr lang="tr-TR" i="1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i="1" dirty="0"/>
                  <a:t>P = </a:t>
                </a:r>
                <a:r>
                  <a:rPr lang="tr-TR" i="1" dirty="0" err="1"/>
                  <a:t>Price</a:t>
                </a:r>
                <a:r>
                  <a:rPr lang="tr-TR" i="1" dirty="0"/>
                  <a:t> of </a:t>
                </a:r>
                <a:r>
                  <a:rPr lang="tr-TR" i="1" dirty="0" err="1"/>
                  <a:t>the</a:t>
                </a:r>
                <a:r>
                  <a:rPr lang="tr-TR" i="1" dirty="0"/>
                  <a:t> </a:t>
                </a:r>
                <a:r>
                  <a:rPr lang="tr-TR" i="1" dirty="0" err="1"/>
                  <a:t>Commodity</a:t>
                </a:r>
                <a:endParaRPr lang="tr-TR" i="1" dirty="0"/>
              </a:p>
              <a:p>
                <a:pPr marL="0" indent="0" algn="just">
                  <a:buNone/>
                </a:pPr>
                <a:endParaRPr lang="tr-TR" i="1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However</a:t>
                </a:r>
                <a:r>
                  <a:rPr lang="tr-TR" dirty="0"/>
                  <a:t>, </a:t>
                </a:r>
                <a:r>
                  <a:rPr lang="tr-TR" dirty="0" err="1"/>
                  <a:t>prices</a:t>
                </a:r>
                <a:r>
                  <a:rPr lang="tr-TR" dirty="0"/>
                  <a:t> of </a:t>
                </a:r>
                <a:r>
                  <a:rPr lang="tr-TR" dirty="0" err="1"/>
                  <a:t>other</a:t>
                </a:r>
                <a:r>
                  <a:rPr lang="tr-TR" dirty="0"/>
                  <a:t> </a:t>
                </a:r>
                <a:r>
                  <a:rPr lang="tr-TR" dirty="0" err="1"/>
                  <a:t>commodities</a:t>
                </a:r>
                <a:r>
                  <a:rPr lang="tr-TR" dirty="0"/>
                  <a:t>, </a:t>
                </a:r>
                <a:r>
                  <a:rPr lang="tr-TR" dirty="0" err="1"/>
                  <a:t>income</a:t>
                </a:r>
                <a:r>
                  <a:rPr lang="tr-TR" dirty="0"/>
                  <a:t> of </a:t>
                </a:r>
                <a:r>
                  <a:rPr lang="tr-TR" dirty="0" err="1"/>
                  <a:t>consumer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social</a:t>
                </a:r>
                <a:r>
                  <a:rPr lang="tr-TR" dirty="0"/>
                  <a:t> </a:t>
                </a:r>
                <a:r>
                  <a:rPr lang="tr-TR" dirty="0" err="1"/>
                  <a:t>status</a:t>
                </a:r>
                <a:r>
                  <a:rPr lang="tr-TR" dirty="0"/>
                  <a:t> can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effect</a:t>
                </a:r>
                <a:r>
                  <a:rPr lang="tr-TR" dirty="0"/>
                  <a:t> </a:t>
                </a:r>
                <a:r>
                  <a:rPr lang="tr-TR" dirty="0" err="1"/>
                  <a:t>demand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commodity</a:t>
                </a:r>
                <a:r>
                  <a:rPr lang="tr-TR" dirty="0"/>
                  <a:t>. </a:t>
                </a:r>
              </a:p>
              <a:p>
                <a:pPr marL="0" indent="0" algn="just">
                  <a:buNone/>
                </a:pPr>
                <a:endParaRPr lang="tr-TR" b="1" dirty="0"/>
              </a:p>
              <a:p>
                <a:pPr marL="0" indent="0" algn="r">
                  <a:buNone/>
                </a:pPr>
                <a:r>
                  <a:rPr lang="en-US" sz="1200" dirty="0"/>
                  <a:t>Gujarati and Porter (Chapter </a:t>
                </a:r>
                <a:r>
                  <a:rPr lang="tr-TR" sz="1200" dirty="0"/>
                  <a:t>7</a:t>
                </a:r>
                <a:r>
                  <a:rPr lang="en-US" sz="1200" dirty="0"/>
                  <a:t>)</a:t>
                </a:r>
                <a:endParaRPr lang="tr-TR" i="1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 r="-5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10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(34)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tr-TR" dirty="0" err="1"/>
              <a:t>Suppose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estimating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coefficient</a:t>
            </a:r>
            <a:r>
              <a:rPr lang="tr-TR" dirty="0"/>
              <a:t> on STR in a </a:t>
            </a:r>
            <a:r>
              <a:rPr lang="tr-TR" dirty="0" err="1"/>
              <a:t>regresion</a:t>
            </a:r>
            <a:r>
              <a:rPr lang="tr-TR" dirty="0"/>
              <a:t> of </a:t>
            </a:r>
            <a:r>
              <a:rPr lang="tr-TR" dirty="0" err="1"/>
              <a:t>TestScores</a:t>
            </a:r>
            <a:r>
              <a:rPr lang="tr-TR" dirty="0"/>
              <a:t> on STR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PctEL</a:t>
            </a:r>
            <a:r>
              <a:rPr lang="tr-TR" dirty="0"/>
              <a:t>, </a:t>
            </a:r>
            <a:r>
              <a:rPr lang="tr-TR" dirty="0" err="1"/>
              <a:t>accidentally</a:t>
            </a:r>
            <a:r>
              <a:rPr lang="tr-TR" dirty="0"/>
              <a:t>, STR is </a:t>
            </a:r>
            <a:r>
              <a:rPr lang="tr-TR" dirty="0" err="1"/>
              <a:t>typed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. </a:t>
            </a:r>
          </a:p>
          <a:p>
            <a:pPr algn="just"/>
            <a:r>
              <a:rPr lang="tr-TR" dirty="0" err="1"/>
              <a:t>This</a:t>
            </a:r>
            <a:r>
              <a:rPr lang="tr-TR" dirty="0"/>
              <a:t> is a </a:t>
            </a:r>
            <a:r>
              <a:rPr lang="tr-TR" dirty="0" err="1"/>
              <a:t>case</a:t>
            </a:r>
            <a:r>
              <a:rPr lang="tr-TR" dirty="0"/>
              <a:t> of </a:t>
            </a:r>
            <a:r>
              <a:rPr lang="tr-TR" dirty="0" err="1"/>
              <a:t>perfect</a:t>
            </a:r>
            <a:r>
              <a:rPr lang="tr-TR" dirty="0"/>
              <a:t> </a:t>
            </a:r>
            <a:r>
              <a:rPr lang="tr-TR" dirty="0" err="1"/>
              <a:t>multicollinearity</a:t>
            </a:r>
            <a:r>
              <a:rPr lang="tr-TR" dirty="0"/>
              <a:t>. </a:t>
            </a:r>
          </a:p>
          <a:p>
            <a:endParaRPr lang="tr-TR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endParaRPr lang="tr-TR" dirty="0"/>
          </a:p>
        </p:txBody>
      </p:sp>
      <p:pic>
        <p:nvPicPr>
          <p:cNvPr id="5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74" y="1981819"/>
            <a:ext cx="4298052" cy="2659192"/>
          </a:xfrm>
        </p:spPr>
      </p:pic>
      <p:pic>
        <p:nvPicPr>
          <p:cNvPr id="6" name="İçerik Yer Tutucus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0" y="4904440"/>
            <a:ext cx="4221846" cy="9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Eviews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(35)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dirty="0"/>
                  <a:t>Regress test </a:t>
                </a:r>
                <a:r>
                  <a:rPr lang="tr-TR" dirty="0" err="1"/>
                  <a:t>scores</a:t>
                </a:r>
                <a:r>
                  <a:rPr lang="tr-TR" dirty="0"/>
                  <a:t> on D </a:t>
                </a:r>
                <a:r>
                  <a:rPr lang="tr-TR" dirty="0" err="1"/>
                  <a:t>and</a:t>
                </a:r>
                <a:r>
                  <a:rPr lang="tr-TR" dirty="0"/>
                  <a:t> B </a:t>
                </a:r>
                <a:r>
                  <a:rPr lang="tr-TR" dirty="0" err="1"/>
                  <a:t>where</a:t>
                </a:r>
                <a:endParaRPr lang="tr-TR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𝑆𝑇𝑅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br>
                  <a:rPr lang="tr-TR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𝑜𝑡h𝑒𝑟𝑤𝑖𝑠𝑒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/>
                  <a:t>  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𝑆𝑇𝑅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br>
                  <a:rPr lang="tr-TR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𝑜𝑡h𝑒𝑟𝑤𝑖𝑠𝑒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  <a:p>
                <a:r>
                  <a:rPr lang="tr-TR" dirty="0" err="1"/>
                  <a:t>So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there</a:t>
                </a:r>
                <a:r>
                  <a:rPr lang="tr-TR" dirty="0"/>
                  <a:t> is </a:t>
                </a:r>
                <a:r>
                  <a:rPr lang="tr-TR" dirty="0" err="1"/>
                  <a:t>perfect</a:t>
                </a:r>
                <a:r>
                  <a:rPr lang="tr-TR" dirty="0"/>
                  <a:t> </a:t>
                </a:r>
                <a:r>
                  <a:rPr lang="tr-TR" dirty="0" err="1"/>
                  <a:t>multicollinarity</a:t>
                </a:r>
                <a:r>
                  <a:rPr lang="tr-TR" dirty="0"/>
                  <a:t>. 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80" y="4904440"/>
            <a:ext cx="4221846" cy="916567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5" y="1928474"/>
            <a:ext cx="4503810" cy="2829957"/>
          </a:xfrm>
        </p:spPr>
      </p:pic>
    </p:spTree>
    <p:extLst>
      <p:ext uri="{BB962C8B-B14F-4D97-AF65-F5344CB8AC3E}">
        <p14:creationId xmlns:p14="http://schemas.microsoft.com/office/powerpoint/2010/main" val="110673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3200" dirty="0"/>
          </a:p>
          <a:p>
            <a:pPr algn="just"/>
            <a:r>
              <a:rPr lang="tr-TR" sz="4000" dirty="0" err="1"/>
              <a:t>Assumption</a:t>
            </a:r>
            <a:r>
              <a:rPr lang="tr-TR" sz="4000" dirty="0"/>
              <a:t> 4: No Perfect </a:t>
            </a:r>
            <a:r>
              <a:rPr lang="tr-TR" sz="4000" dirty="0" err="1"/>
              <a:t>Multicollinearity</a:t>
            </a:r>
            <a:r>
              <a:rPr lang="tr-TR" sz="4000" dirty="0"/>
              <a:t> (2)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mathematical</a:t>
            </a:r>
            <a:r>
              <a:rPr lang="tr-TR" sz="4400" dirty="0"/>
              <a:t> </a:t>
            </a:r>
            <a:r>
              <a:rPr lang="tr-TR" sz="4400" dirty="0" err="1"/>
              <a:t>reason</a:t>
            </a:r>
            <a:r>
              <a:rPr lang="tr-TR" sz="4400" dirty="0"/>
              <a:t> </a:t>
            </a:r>
            <a:r>
              <a:rPr lang="tr-TR" sz="4400" dirty="0" err="1"/>
              <a:t>for</a:t>
            </a:r>
            <a:r>
              <a:rPr lang="tr-TR" sz="4400" dirty="0"/>
              <a:t> </a:t>
            </a:r>
            <a:r>
              <a:rPr lang="tr-TR" sz="4400" dirty="0" err="1"/>
              <a:t>this</a:t>
            </a:r>
            <a:r>
              <a:rPr lang="tr-TR" sz="4400" dirty="0"/>
              <a:t> </a:t>
            </a:r>
            <a:r>
              <a:rPr lang="tr-TR" sz="4400" dirty="0" err="1"/>
              <a:t>failure</a:t>
            </a:r>
            <a:r>
              <a:rPr lang="tr-TR" sz="4400" dirty="0"/>
              <a:t> is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perfect</a:t>
            </a:r>
            <a:r>
              <a:rPr lang="tr-TR" sz="4400" dirty="0"/>
              <a:t> </a:t>
            </a:r>
            <a:r>
              <a:rPr lang="tr-TR" sz="4400" dirty="0" err="1"/>
              <a:t>multicollinearity</a:t>
            </a:r>
            <a:r>
              <a:rPr lang="tr-TR" sz="4400" dirty="0"/>
              <a:t> </a:t>
            </a:r>
            <a:r>
              <a:rPr lang="tr-TR" sz="4400" dirty="0" err="1"/>
              <a:t>produces</a:t>
            </a:r>
            <a:r>
              <a:rPr lang="tr-TR" sz="4400" dirty="0"/>
              <a:t> </a:t>
            </a:r>
            <a:r>
              <a:rPr lang="tr-TR" sz="4400" dirty="0" err="1"/>
              <a:t>division</a:t>
            </a:r>
            <a:r>
              <a:rPr lang="tr-TR" sz="4400" dirty="0"/>
              <a:t> </a:t>
            </a:r>
            <a:r>
              <a:rPr lang="tr-TR" sz="4400" dirty="0" err="1"/>
              <a:t>by</a:t>
            </a:r>
            <a:r>
              <a:rPr lang="tr-TR" sz="4400" dirty="0"/>
              <a:t> </a:t>
            </a:r>
            <a:r>
              <a:rPr lang="tr-TR" sz="4400" dirty="0" err="1"/>
              <a:t>zero</a:t>
            </a:r>
            <a:r>
              <a:rPr lang="tr-TR" sz="4400" dirty="0"/>
              <a:t> in </a:t>
            </a:r>
            <a:r>
              <a:rPr lang="tr-TR" sz="4400" dirty="0" err="1"/>
              <a:t>the</a:t>
            </a:r>
            <a:r>
              <a:rPr lang="tr-TR" sz="4400" dirty="0"/>
              <a:t> OLS </a:t>
            </a:r>
            <a:r>
              <a:rPr lang="tr-TR" sz="4400" dirty="0" err="1"/>
              <a:t>formulas</a:t>
            </a:r>
            <a:r>
              <a:rPr lang="tr-TR" sz="4400" dirty="0"/>
              <a:t>. 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4132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3200" dirty="0"/>
          </a:p>
          <a:p>
            <a:pPr algn="just"/>
            <a:r>
              <a:rPr lang="tr-TR" sz="4000" dirty="0" err="1"/>
              <a:t>Assumption</a:t>
            </a:r>
            <a:r>
              <a:rPr lang="tr-TR" sz="4000" dirty="0"/>
              <a:t> 4: No Perfect </a:t>
            </a:r>
            <a:r>
              <a:rPr lang="tr-TR" sz="4000" dirty="0" err="1"/>
              <a:t>Multicollinearity</a:t>
            </a:r>
            <a:r>
              <a:rPr lang="tr-TR" sz="4000" dirty="0"/>
              <a:t> (3)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sz="3600" dirty="0" err="1"/>
              <a:t>Intutively</a:t>
            </a:r>
            <a:r>
              <a:rPr lang="tr-TR" sz="3600" dirty="0"/>
              <a:t>, an </a:t>
            </a:r>
            <a:r>
              <a:rPr lang="tr-TR" sz="3600" dirty="0" err="1"/>
              <a:t>illogical</a:t>
            </a:r>
            <a:r>
              <a:rPr lang="tr-TR" sz="3600" dirty="0"/>
              <a:t> </a:t>
            </a:r>
            <a:r>
              <a:rPr lang="tr-TR" sz="3600" dirty="0" err="1"/>
              <a:t>question</a:t>
            </a:r>
            <a:r>
              <a:rPr lang="tr-TR" sz="3600" dirty="0"/>
              <a:t> is </a:t>
            </a:r>
            <a:r>
              <a:rPr lang="tr-TR" sz="3600" dirty="0" err="1"/>
              <a:t>asked</a:t>
            </a:r>
            <a:r>
              <a:rPr lang="tr-TR" sz="3600" dirty="0"/>
              <a:t> </a:t>
            </a:r>
            <a:r>
              <a:rPr lang="tr-TR" sz="3600" dirty="0" err="1"/>
              <a:t>when</a:t>
            </a:r>
            <a:r>
              <a:rPr lang="tr-TR" sz="3600" dirty="0"/>
              <a:t> </a:t>
            </a:r>
            <a:r>
              <a:rPr lang="tr-TR" sz="3600" dirty="0" err="1"/>
              <a:t>there</a:t>
            </a:r>
            <a:r>
              <a:rPr lang="tr-TR" sz="3600" dirty="0"/>
              <a:t> is </a:t>
            </a:r>
            <a:r>
              <a:rPr lang="tr-TR" sz="3600" dirty="0" err="1"/>
              <a:t>multicollinearity</a:t>
            </a:r>
            <a:r>
              <a:rPr lang="tr-TR" sz="3600" dirty="0"/>
              <a:t>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sz="3200" dirty="0" err="1"/>
              <a:t>What</a:t>
            </a:r>
            <a:r>
              <a:rPr lang="tr-TR" sz="3200" dirty="0"/>
              <a:t> is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effect</a:t>
            </a:r>
            <a:r>
              <a:rPr lang="tr-TR" sz="3200" dirty="0"/>
              <a:t> of STR on </a:t>
            </a:r>
            <a:r>
              <a:rPr lang="tr-TR" sz="3200" dirty="0" err="1"/>
              <a:t>TestScores</a:t>
            </a:r>
            <a:r>
              <a:rPr lang="tr-TR" sz="3200" dirty="0"/>
              <a:t> holding STR </a:t>
            </a:r>
            <a:r>
              <a:rPr lang="tr-TR" sz="3200" dirty="0" err="1"/>
              <a:t>constant</a:t>
            </a:r>
            <a:r>
              <a:rPr lang="tr-TR" sz="3200" dirty="0"/>
              <a:t>?</a:t>
            </a:r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21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of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OLS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Estimator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tr-TR" sz="3200" dirty="0"/>
                  <a:t>Under </a:t>
                </a:r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four</a:t>
                </a:r>
                <a:r>
                  <a:rPr lang="tr-TR" sz="3200" dirty="0"/>
                  <a:t> </a:t>
                </a:r>
                <a:r>
                  <a:rPr lang="tr-TR" sz="3200" dirty="0" err="1"/>
                  <a:t>least</a:t>
                </a:r>
                <a:r>
                  <a:rPr lang="tr-TR" sz="3200" dirty="0"/>
                  <a:t> </a:t>
                </a:r>
                <a:r>
                  <a:rPr lang="tr-TR" sz="3200" dirty="0" err="1"/>
                  <a:t>squares</a:t>
                </a:r>
                <a:r>
                  <a:rPr lang="tr-TR" sz="3200" dirty="0"/>
                  <a:t> </a:t>
                </a:r>
                <a:r>
                  <a:rPr lang="tr-TR" sz="3200" dirty="0" err="1"/>
                  <a:t>asumptions</a:t>
                </a:r>
                <a:r>
                  <a:rPr lang="tr-TR" sz="3200" dirty="0"/>
                  <a:t>:</a:t>
                </a:r>
              </a:p>
              <a:p>
                <a:pPr marL="0" indent="0" algn="just">
                  <a:buNone/>
                </a:pPr>
                <a:endParaRPr lang="tr-TR" sz="3200" dirty="0"/>
              </a:p>
              <a:p>
                <a:pPr algn="just"/>
                <a:r>
                  <a:rPr lang="tr-TR" sz="3200" dirty="0" err="1"/>
                  <a:t>The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sampling</a:t>
                </a:r>
                <a:r>
                  <a:rPr lang="tr-TR" sz="3200" dirty="0"/>
                  <a:t> </a:t>
                </a:r>
                <a:r>
                  <a:rPr lang="tr-TR" sz="3200" dirty="0" err="1"/>
                  <a:t>distribution</a:t>
                </a:r>
                <a:r>
                  <a:rPr lang="tr-TR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200" dirty="0"/>
                  <a:t> has </a:t>
                </a:r>
                <a:r>
                  <a:rPr lang="tr-TR" sz="3200" dirty="0" err="1"/>
                  <a:t>mean</a:t>
                </a:r>
                <a:r>
                  <a:rPr lang="tr-T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2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3200" dirty="0"/>
                  <a:t> is </a:t>
                </a:r>
                <a:r>
                  <a:rPr lang="tr-TR" sz="3200" dirty="0" err="1"/>
                  <a:t>inversely</a:t>
                </a:r>
                <a:r>
                  <a:rPr lang="tr-TR" sz="3200" dirty="0"/>
                  <a:t> </a:t>
                </a:r>
                <a:r>
                  <a:rPr lang="tr-TR" sz="3200" dirty="0" err="1"/>
                  <a:t>proposional</a:t>
                </a:r>
                <a:r>
                  <a:rPr lang="tr-TR" sz="3200" dirty="0"/>
                  <a:t> </a:t>
                </a:r>
                <a:r>
                  <a:rPr lang="tr-TR" sz="3200" dirty="0" err="1"/>
                  <a:t>to</a:t>
                </a:r>
                <a:r>
                  <a:rPr lang="tr-TR" sz="3200" dirty="0"/>
                  <a:t> </a:t>
                </a:r>
                <a:r>
                  <a:rPr lang="tr-TR" sz="3200" i="1" dirty="0"/>
                  <a:t>n</a:t>
                </a:r>
                <a:r>
                  <a:rPr lang="tr-TR" sz="3200" dirty="0"/>
                  <a:t>.</a:t>
                </a:r>
              </a:p>
              <a:p>
                <a:pPr algn="just"/>
                <a:r>
                  <a:rPr lang="tr-TR" sz="3200" dirty="0" err="1"/>
                  <a:t>For</a:t>
                </a:r>
                <a:r>
                  <a:rPr lang="tr-TR" sz="3200" dirty="0"/>
                  <a:t> </a:t>
                </a:r>
                <a:r>
                  <a:rPr lang="tr-TR" sz="3200" dirty="0" err="1"/>
                  <a:t>large</a:t>
                </a:r>
                <a:r>
                  <a:rPr lang="tr-TR" sz="3200" dirty="0"/>
                  <a:t> </a:t>
                </a:r>
                <a:r>
                  <a:rPr lang="tr-TR" sz="3200" i="1" dirty="0"/>
                  <a:t>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200" dirty="0"/>
                  <a:t> is </a:t>
                </a:r>
                <a:r>
                  <a:rPr lang="tr-TR" sz="3200" dirty="0" err="1"/>
                  <a:t>consistent</a:t>
                </a:r>
                <a:r>
                  <a:rPr lang="tr-TR" sz="3200" dirty="0"/>
                  <a:t>. </a:t>
                </a:r>
                <a:r>
                  <a:rPr lang="tr-TR" sz="3200" dirty="0" err="1"/>
                  <a:t>That</a:t>
                </a:r>
                <a:r>
                  <a:rPr lang="tr-TR" sz="3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tr-TR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3200" dirty="0"/>
                  <a:t> (</a:t>
                </a:r>
                <a:r>
                  <a:rPr lang="tr-TR" sz="3200" dirty="0" err="1"/>
                  <a:t>law</a:t>
                </a:r>
                <a:r>
                  <a:rPr lang="tr-TR" sz="3200" dirty="0"/>
                  <a:t> of </a:t>
                </a:r>
                <a:r>
                  <a:rPr lang="tr-TR" sz="3200" dirty="0" err="1"/>
                  <a:t>large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numbers</a:t>
                </a:r>
                <a:r>
                  <a:rPr lang="tr-TR" sz="3200" dirty="0"/>
                  <a:t>)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tr-T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  <m:d>
                              <m:dPr>
                                <m:ctrlP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tr-TR" sz="3200" dirty="0"/>
                  <a:t> is </a:t>
                </a:r>
                <a:r>
                  <a:rPr lang="tr-TR" sz="3200" dirty="0" err="1"/>
                  <a:t>approximately</a:t>
                </a:r>
                <a:r>
                  <a:rPr lang="tr-TR" sz="3200" dirty="0"/>
                  <a:t> </a:t>
                </a:r>
                <a:r>
                  <a:rPr lang="tr-TR" sz="3200" dirty="0" err="1"/>
                  <a:t>distributed</a:t>
                </a:r>
                <a:r>
                  <a:rPr lang="tr-TR" sz="3200" dirty="0"/>
                  <a:t> N(0,1), (CLT).</a:t>
                </a:r>
              </a:p>
              <a:p>
                <a:pPr algn="just"/>
                <a:r>
                  <a:rPr lang="tr-TR" sz="3200" dirty="0" err="1"/>
                  <a:t>These</a:t>
                </a:r>
                <a:r>
                  <a:rPr lang="tr-TR" sz="3200" dirty="0"/>
                  <a:t> </a:t>
                </a:r>
                <a:r>
                  <a:rPr lang="tr-TR" sz="3200" dirty="0" err="1"/>
                  <a:t>statements</a:t>
                </a:r>
                <a:r>
                  <a:rPr lang="tr-TR" sz="3200" dirty="0"/>
                  <a:t> </a:t>
                </a:r>
                <a:r>
                  <a:rPr lang="tr-TR" sz="3200" dirty="0" err="1"/>
                  <a:t>hold</a:t>
                </a:r>
                <a:r>
                  <a:rPr lang="tr-TR" sz="3200" dirty="0"/>
                  <a:t> </a:t>
                </a:r>
                <a:r>
                  <a:rPr lang="tr-TR" sz="3200" dirty="0" err="1"/>
                  <a:t>for</a:t>
                </a:r>
                <a:r>
                  <a:rPr lang="tr-T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3200" dirty="0"/>
                  <a:t>.</a:t>
                </a:r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400" dirty="0" err="1"/>
                  <a:t>Stock</a:t>
                </a:r>
                <a:r>
                  <a:rPr lang="tr-TR" sz="1400" dirty="0"/>
                  <a:t> </a:t>
                </a:r>
                <a:r>
                  <a:rPr lang="tr-TR" sz="1400" dirty="0" err="1"/>
                  <a:t>and</a:t>
                </a:r>
                <a:r>
                  <a:rPr lang="tr-TR" sz="1400" dirty="0"/>
                  <a:t> Watson (</a:t>
                </a:r>
                <a:r>
                  <a:rPr lang="tr-TR" sz="1400" dirty="0" err="1"/>
                  <a:t>Chapter</a:t>
                </a:r>
                <a:r>
                  <a:rPr lang="tr-TR" sz="14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405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Trap (1)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600" dirty="0"/>
              <a:t>Suppose </a:t>
            </a:r>
            <a:r>
              <a:rPr lang="tr-TR" sz="2600" dirty="0" err="1"/>
              <a:t>that</a:t>
            </a:r>
            <a:r>
              <a:rPr lang="tr-TR" sz="2600" dirty="0"/>
              <a:t> </a:t>
            </a:r>
            <a:r>
              <a:rPr lang="tr-TR" sz="2600" dirty="0" err="1"/>
              <a:t>there</a:t>
            </a:r>
            <a:r>
              <a:rPr lang="tr-TR" sz="2600" dirty="0"/>
              <a:t> is </a:t>
            </a:r>
            <a:r>
              <a:rPr lang="en-US" sz="2600" dirty="0"/>
              <a:t>a set of multiple binary (dummy) variables, which are mutually exclusive and exhaustive – that is, there are multiple categories and every observation falls in one and only one category</a:t>
            </a:r>
            <a:r>
              <a:rPr lang="tr-TR" sz="2600" dirty="0"/>
              <a:t>.</a:t>
            </a:r>
            <a:r>
              <a:rPr lang="en-US" sz="2600" dirty="0"/>
              <a:t>  </a:t>
            </a:r>
            <a:endParaRPr lang="tr-TR" sz="2600" dirty="0"/>
          </a:p>
          <a:p>
            <a:r>
              <a:rPr lang="en-US" sz="2600" dirty="0"/>
              <a:t>If all these dummy variables </a:t>
            </a:r>
            <a:r>
              <a:rPr lang="en-US" sz="2600" i="1" dirty="0"/>
              <a:t>and</a:t>
            </a:r>
            <a:r>
              <a:rPr lang="en-US" sz="2600" dirty="0"/>
              <a:t> a constant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included</a:t>
            </a:r>
            <a:r>
              <a:rPr lang="tr-TR" sz="2600" dirty="0"/>
              <a:t> in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regression</a:t>
            </a:r>
            <a:r>
              <a:rPr lang="tr-TR" sz="2600" dirty="0"/>
              <a:t> </a:t>
            </a:r>
            <a:r>
              <a:rPr lang="tr-TR" sz="2600" dirty="0" err="1"/>
              <a:t>analysis</a:t>
            </a:r>
            <a:r>
              <a:rPr lang="en-US" sz="2600" dirty="0"/>
              <a:t>, </a:t>
            </a:r>
            <a:r>
              <a:rPr lang="tr-TR" sz="2600" dirty="0" err="1"/>
              <a:t>then</a:t>
            </a:r>
            <a:r>
              <a:rPr lang="tr-TR" sz="2600" dirty="0"/>
              <a:t> </a:t>
            </a:r>
            <a:r>
              <a:rPr lang="tr-TR" sz="2600" dirty="0" err="1"/>
              <a:t>there</a:t>
            </a:r>
            <a:r>
              <a:rPr lang="tr-TR" sz="2600" dirty="0"/>
              <a:t> </a:t>
            </a:r>
            <a:r>
              <a:rPr lang="tr-TR" sz="2600" dirty="0" err="1"/>
              <a:t>will</a:t>
            </a:r>
            <a:r>
              <a:rPr lang="tr-TR" sz="2600" dirty="0"/>
              <a:t> be </a:t>
            </a:r>
            <a:r>
              <a:rPr lang="en-US" sz="2600" dirty="0"/>
              <a:t>perfect multicollinearity</a:t>
            </a:r>
            <a:r>
              <a:rPr lang="tr-TR" sz="2600" dirty="0"/>
              <a:t>. </a:t>
            </a:r>
          </a:p>
          <a:p>
            <a:r>
              <a:rPr lang="tr-TR" sz="2600" dirty="0"/>
              <a:t>T</a:t>
            </a:r>
            <a:r>
              <a:rPr lang="en-US" sz="2600" dirty="0"/>
              <a:t>his is sometimes called </a:t>
            </a:r>
            <a:r>
              <a:rPr lang="en-US" sz="2600" b="1" i="1" dirty="0"/>
              <a:t>the dummy variable trap</a:t>
            </a:r>
            <a:r>
              <a:rPr lang="en-US" sz="2600" dirty="0"/>
              <a:t>.</a:t>
            </a:r>
            <a:endParaRPr lang="tr-TR" sz="2600" dirty="0"/>
          </a:p>
          <a:p>
            <a:pPr lvl="0"/>
            <a:r>
              <a:rPr lang="en-US" sz="2600" dirty="0"/>
              <a:t>Solutions to the dummy variable trap:</a:t>
            </a:r>
            <a:endParaRPr lang="tr-TR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Omit one of the groups</a:t>
            </a:r>
            <a:endParaRPr lang="tr-TR" sz="2600" dirty="0"/>
          </a:p>
          <a:p>
            <a:pPr marL="457200" lvl="1" indent="0">
              <a:buNone/>
            </a:pPr>
            <a:r>
              <a:rPr lang="en-US" sz="2600" dirty="0"/>
              <a:t>or</a:t>
            </a:r>
            <a:endParaRPr lang="tr-TR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Omit the intercept</a:t>
            </a:r>
            <a:endParaRPr lang="tr-TR" sz="2600" dirty="0"/>
          </a:p>
          <a:p>
            <a:pPr marL="0" indent="0" algn="just">
              <a:buNone/>
            </a:pPr>
            <a:endParaRPr lang="tr-TR" sz="2400" dirty="0"/>
          </a:p>
          <a:p>
            <a:pPr marL="0" indent="0" algn="r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300" dirty="0" err="1"/>
              <a:t>Stock</a:t>
            </a:r>
            <a:r>
              <a:rPr lang="tr-TR" sz="1300" dirty="0"/>
              <a:t> </a:t>
            </a:r>
            <a:r>
              <a:rPr lang="tr-TR" sz="1300" dirty="0" err="1"/>
              <a:t>and</a:t>
            </a:r>
            <a:r>
              <a:rPr lang="tr-TR" sz="1300" dirty="0"/>
              <a:t> Watson (</a:t>
            </a:r>
            <a:r>
              <a:rPr lang="tr-TR" sz="1300" dirty="0" err="1"/>
              <a:t>Chapter</a:t>
            </a:r>
            <a:r>
              <a:rPr lang="tr-TR" sz="13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538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Trap (2)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tr-TR" sz="2600" dirty="0"/>
                  <a:t>Assume </a:t>
                </a:r>
                <a:r>
                  <a:rPr lang="tr-TR" sz="2600" dirty="0" err="1"/>
                  <a:t>that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there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are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three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districts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which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are</a:t>
                </a:r>
                <a:r>
                  <a:rPr lang="tr-TR" sz="2600" dirty="0"/>
                  <a:t> </a:t>
                </a:r>
                <a:r>
                  <a:rPr lang="tr-TR" sz="2600" i="1" dirty="0" err="1"/>
                  <a:t>rural</a:t>
                </a:r>
                <a:r>
                  <a:rPr lang="tr-TR" sz="2600" i="1" dirty="0"/>
                  <a:t>, </a:t>
                </a:r>
                <a:r>
                  <a:rPr lang="tr-TR" sz="2600" i="1" dirty="0" err="1"/>
                  <a:t>suburban</a:t>
                </a:r>
                <a:r>
                  <a:rPr lang="tr-TR" sz="2600" i="1" dirty="0"/>
                  <a:t> </a:t>
                </a:r>
                <a:r>
                  <a:rPr lang="tr-TR" sz="2600" dirty="0" err="1"/>
                  <a:t>and</a:t>
                </a:r>
                <a:r>
                  <a:rPr lang="tr-TR" sz="2600" dirty="0"/>
                  <a:t> </a:t>
                </a:r>
                <a:r>
                  <a:rPr lang="tr-TR" sz="2600" i="1" dirty="0"/>
                  <a:t>urban. </a:t>
                </a:r>
              </a:p>
              <a:p>
                <a:pPr algn="just"/>
                <a:r>
                  <a:rPr lang="tr-TR" sz="2600" dirty="0" err="1"/>
                  <a:t>Let</a:t>
                </a:r>
                <a:endParaRPr lang="tr-TR" sz="2600" dirty="0"/>
              </a:p>
              <a:p>
                <a:pPr algn="just"/>
                <a:endParaRPr lang="tr-TR" sz="26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𝑅𝑢𝑟𝑎𝑙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𝑟𝑢𝑟𝑎𝑙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𝑑𝑖𝑠𝑡𝑟𝑖𝑐𝑡</m:t>
                      </m:r>
                    </m:oMath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sz="1200" dirty="0"/>
              </a:p>
              <a:p>
                <a:pPr marL="0" indent="0" algn="just">
                  <a:buNone/>
                </a:pPr>
                <a:endParaRPr lang="tr-TR" sz="1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𝑆𝑢𝑏𝑢𝑟𝑏𝑎𝑛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𝑠𝑢𝑏𝑢𝑟𝑏𝑎𝑛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𝑑𝑖𝑠𝑡𝑟𝑖𝑐𝑡</m:t>
                      </m:r>
                    </m:oMath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𝑈𝑟𝑏𝑎𝑛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𝑢𝑟𝑏𝑎𝑛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𝑑𝑖𝑠𝑡𝑟𝑖𝑐𝑡</m:t>
                      </m:r>
                    </m:oMath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/>
              </a:p>
              <a:p>
                <a:pPr algn="just"/>
                <a:r>
                  <a:rPr lang="tr-TR" sz="2400" dirty="0" err="1"/>
                  <a:t>If</a:t>
                </a:r>
                <a:r>
                  <a:rPr lang="tr-TR" sz="2400" dirty="0"/>
                  <a:t> </a:t>
                </a:r>
                <a:r>
                  <a:rPr lang="tr-TR" sz="2400" dirty="0" err="1"/>
                  <a:t>you</a:t>
                </a:r>
                <a:r>
                  <a:rPr lang="tr-TR" sz="2400" dirty="0"/>
                  <a:t> </a:t>
                </a:r>
                <a:r>
                  <a:rPr lang="tr-TR" sz="2400" dirty="0" err="1"/>
                  <a:t>include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all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three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dummy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variables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with</a:t>
                </a:r>
                <a:r>
                  <a:rPr lang="tr-TR" sz="2400" dirty="0"/>
                  <a:t> a </a:t>
                </a:r>
                <a:r>
                  <a:rPr lang="tr-TR" sz="2400" dirty="0" err="1"/>
                  <a:t>constant</a:t>
                </a:r>
                <a:r>
                  <a:rPr lang="tr-TR" sz="2400" dirty="0"/>
                  <a:t> in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regression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there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will</a:t>
                </a:r>
                <a:r>
                  <a:rPr lang="tr-TR" sz="2400" dirty="0"/>
                  <a:t> be </a:t>
                </a:r>
                <a:r>
                  <a:rPr lang="tr-TR" sz="2400" dirty="0" err="1"/>
                  <a:t>perfect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multicollinearity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because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𝑅𝑢𝑟𝑎𝑙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𝑆𝑢𝑏𝑢𝑟𝑏𝑎𝑛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𝑈𝑟𝑏𝑎𝑛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sz="2400" dirty="0"/>
              </a:p>
              <a:p>
                <a:pPr marL="0" indent="0" algn="just">
                  <a:buNone/>
                </a:pPr>
                <a:endParaRPr lang="tr-TR" sz="2400" dirty="0"/>
              </a:p>
              <a:p>
                <a:pPr marL="0" indent="0" algn="just">
                  <a:buNone/>
                </a:pPr>
                <a:endParaRPr lang="tr-TR" sz="1200" dirty="0"/>
              </a:p>
              <a:p>
                <a:pPr marL="0" indent="0" algn="r">
                  <a:buNone/>
                </a:pPr>
                <a:r>
                  <a:rPr lang="tr-TR" sz="1300" dirty="0" err="1"/>
                  <a:t>Stock</a:t>
                </a:r>
                <a:r>
                  <a:rPr lang="tr-TR" sz="1300" dirty="0"/>
                  <a:t> </a:t>
                </a:r>
                <a:r>
                  <a:rPr lang="tr-TR" sz="1300" dirty="0" err="1"/>
                  <a:t>and</a:t>
                </a:r>
                <a:r>
                  <a:rPr lang="tr-TR" sz="1300" dirty="0"/>
                  <a:t> Watson (</a:t>
                </a:r>
                <a:r>
                  <a:rPr lang="tr-TR" sz="1300" dirty="0" err="1"/>
                  <a:t>Chapter</a:t>
                </a:r>
                <a:r>
                  <a:rPr lang="tr-TR" sz="1300" dirty="0"/>
                  <a:t> 6)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2" t="-1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986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Imperfect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Multicollinearity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i="1" dirty="0"/>
              <a:t>Imperfect multicollinearity </a:t>
            </a:r>
            <a:r>
              <a:rPr lang="en-US" sz="3600" dirty="0"/>
              <a:t>occurs when two or more </a:t>
            </a:r>
            <a:r>
              <a:rPr lang="en-US" sz="3600" dirty="0" err="1"/>
              <a:t>regressors</a:t>
            </a:r>
            <a:r>
              <a:rPr lang="en-US" sz="3600" dirty="0"/>
              <a:t> are very highly correlated.</a:t>
            </a:r>
            <a:endParaRPr lang="tr-TR" sz="3600" dirty="0"/>
          </a:p>
          <a:p>
            <a:pPr lvl="0" algn="just"/>
            <a:r>
              <a:rPr lang="en-US" sz="3600" dirty="0"/>
              <a:t>If two </a:t>
            </a:r>
            <a:r>
              <a:rPr lang="en-US" sz="3600" dirty="0" err="1"/>
              <a:t>regressors</a:t>
            </a:r>
            <a:r>
              <a:rPr lang="en-US" sz="3600" dirty="0"/>
              <a:t> are very highly correlated, then their scatterplot will pretty much look like a straight line – they are “co-linear” – but unless the correlation is exactly </a:t>
            </a:r>
            <a:r>
              <a:rPr lang="en-US" sz="3600" dirty="0">
                <a:sym typeface="Symbol" panose="05050102010706020507" pitchFamily="18" charset="2"/>
              </a:rPr>
              <a:t></a:t>
            </a:r>
            <a:r>
              <a:rPr lang="en-US" sz="3600" dirty="0"/>
              <a:t>1, that collinearity is imperfect.</a:t>
            </a:r>
            <a:endParaRPr lang="tr-TR" sz="3600" dirty="0"/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300" dirty="0" err="1"/>
              <a:t>Stock</a:t>
            </a:r>
            <a:r>
              <a:rPr lang="tr-TR" sz="1300" dirty="0"/>
              <a:t> </a:t>
            </a:r>
            <a:r>
              <a:rPr lang="tr-TR" sz="1300" dirty="0" err="1"/>
              <a:t>and</a:t>
            </a:r>
            <a:r>
              <a:rPr lang="tr-TR" sz="1300" dirty="0"/>
              <a:t> Watson (</a:t>
            </a:r>
            <a:r>
              <a:rPr lang="tr-TR" sz="1300" dirty="0" err="1"/>
              <a:t>Chapter</a:t>
            </a:r>
            <a:r>
              <a:rPr lang="tr-TR" sz="13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2194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Imperfect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Multicollinearity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Imperfect multicollinearity implies that one or more of the regression coefficients will be imprecisely estimated.</a:t>
            </a:r>
            <a:endParaRPr lang="tr-TR" dirty="0"/>
          </a:p>
          <a:p>
            <a:pPr lvl="0" algn="just"/>
            <a:r>
              <a:rPr lang="en-US" dirty="0"/>
              <a:t>The idea: the coefficient 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is the effect of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holding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constant; but if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are highly correlated, there is very little variation in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once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is held constant – so the data don’t contain much information about what happens when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changes but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doesn’t.  If so, the variance of the OLS estimator of the coefficient 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will be large.</a:t>
            </a:r>
            <a:endParaRPr lang="tr-TR" dirty="0"/>
          </a:p>
          <a:p>
            <a:pPr lvl="0" algn="just"/>
            <a:r>
              <a:rPr lang="en-US" dirty="0"/>
              <a:t>Imperfect multicollinearity results in large standard errors for one or more of the OLS coefficients.</a:t>
            </a:r>
            <a:endParaRPr lang="tr-TR" dirty="0"/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endParaRPr lang="tr-TR" sz="1200" dirty="0"/>
          </a:p>
          <a:p>
            <a:pPr marL="0" indent="0" algn="r">
              <a:buNone/>
            </a:pPr>
            <a:r>
              <a:rPr lang="tr-TR" sz="1300" dirty="0" err="1"/>
              <a:t>Stock</a:t>
            </a:r>
            <a:r>
              <a:rPr lang="tr-TR" sz="1300" dirty="0"/>
              <a:t> </a:t>
            </a:r>
            <a:r>
              <a:rPr lang="tr-TR" sz="1300" dirty="0" err="1"/>
              <a:t>and</a:t>
            </a:r>
            <a:r>
              <a:rPr lang="tr-TR" sz="1300" dirty="0"/>
              <a:t> Watson (</a:t>
            </a:r>
            <a:r>
              <a:rPr lang="tr-TR" sz="1300" dirty="0" err="1"/>
              <a:t>Chapter</a:t>
            </a:r>
            <a:r>
              <a:rPr lang="tr-TR" sz="1300" dirty="0"/>
              <a:t> 6)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4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tr-TR" b="1" dirty="0" err="1"/>
                  <a:t>Example</a:t>
                </a:r>
                <a:r>
                  <a:rPr lang="tr-TR" b="1" dirty="0"/>
                  <a:t> 3</a:t>
                </a:r>
              </a:p>
              <a:p>
                <a:pPr marL="0" indent="0" algn="ctr">
                  <a:buNone/>
                </a:pPr>
                <a:endParaRPr lang="tr-TR" b="1" dirty="0"/>
              </a:p>
              <a:p>
                <a:pPr marL="0" indent="0" algn="just">
                  <a:buNone/>
                </a:pPr>
                <a:r>
                  <a:rPr lang="tr-TR" dirty="0" err="1"/>
                  <a:t>Consider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below</a:t>
                </a:r>
                <a:r>
                  <a:rPr lang="tr-TR" dirty="0"/>
                  <a:t> </a:t>
                </a:r>
                <a:r>
                  <a:rPr lang="tr-TR" dirty="0" err="1"/>
                  <a:t>simple</a:t>
                </a:r>
                <a:r>
                  <a:rPr lang="tr-TR" dirty="0"/>
                  <a:t> </a:t>
                </a:r>
                <a:r>
                  <a:rPr lang="tr-TR" dirty="0" err="1"/>
                  <a:t>regression</a:t>
                </a:r>
                <a:r>
                  <a:rPr lang="tr-TR" dirty="0"/>
                  <a:t>:</a:t>
                </a:r>
              </a:p>
              <a:p>
                <a:pPr marL="0" indent="0" algn="just">
                  <a:buNone/>
                </a:pPr>
                <a:endParaRPr lang="tr-TR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𝑇𝑒𝑠𝑡𝑆𝑐𝑜𝑟𝑒𝑠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=698.9−2.28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𝑆𝑇𝑅</m:t>
                      </m:r>
                    </m:oMath>
                  </m:oMathPara>
                </a14:m>
                <a:endParaRPr lang="tr-TR" dirty="0"/>
              </a:p>
              <a:p>
                <a:pPr marL="0" indent="0" algn="just">
                  <a:buNone/>
                </a:pPr>
                <a:endParaRPr lang="tr-TR" i="1" dirty="0"/>
              </a:p>
              <a:p>
                <a:pPr lvl="1" algn="just">
                  <a:buFont typeface="Wingdings" panose="05000000000000000000" pitchFamily="2" charset="2"/>
                  <a:buChar char="Ø"/>
                </a:pPr>
                <a:r>
                  <a:rPr lang="tr-TR" dirty="0" err="1"/>
                  <a:t>However</a:t>
                </a:r>
                <a:r>
                  <a:rPr lang="tr-TR" dirty="0"/>
                  <a:t>, </a:t>
                </a:r>
                <a:r>
                  <a:rPr lang="en-US" dirty="0"/>
                  <a:t>English language ability</a:t>
                </a:r>
                <a:r>
                  <a:rPr lang="tr-TR" dirty="0"/>
                  <a:t>, </a:t>
                </a:r>
                <a:r>
                  <a:rPr lang="tr-TR" dirty="0" err="1"/>
                  <a:t>that</a:t>
                </a:r>
                <a:r>
                  <a:rPr lang="tr-TR" dirty="0"/>
                  <a:t> is, </a:t>
                </a:r>
                <a:r>
                  <a:rPr lang="en-US" dirty="0"/>
                  <a:t>whether the student has English as a </a:t>
                </a:r>
                <a:r>
                  <a:rPr lang="tr-TR" dirty="0" err="1"/>
                  <a:t>native</a:t>
                </a:r>
                <a:r>
                  <a:rPr lang="en-US" dirty="0"/>
                  <a:t> language</a:t>
                </a:r>
                <a:r>
                  <a:rPr lang="tr-TR" dirty="0"/>
                  <a:t> </a:t>
                </a:r>
                <a:r>
                  <a:rPr lang="tr-TR" dirty="0" err="1"/>
                  <a:t>or</a:t>
                </a:r>
                <a:r>
                  <a:rPr lang="tr-TR" dirty="0"/>
                  <a:t> not </a:t>
                </a:r>
                <a:r>
                  <a:rPr lang="tr-TR" dirty="0" err="1"/>
                  <a:t>may</a:t>
                </a:r>
                <a:r>
                  <a:rPr lang="tr-TR" dirty="0"/>
                  <a:t>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effect</a:t>
                </a:r>
                <a:r>
                  <a:rPr lang="tr-TR" dirty="0"/>
                  <a:t> test </a:t>
                </a:r>
                <a:r>
                  <a:rPr lang="tr-TR" dirty="0" err="1"/>
                  <a:t>scores</a:t>
                </a:r>
                <a:r>
                  <a:rPr lang="tr-TR" dirty="0"/>
                  <a:t>.   </a:t>
                </a:r>
              </a:p>
              <a:p>
                <a:pPr marL="0" indent="0" algn="just">
                  <a:buNone/>
                </a:pPr>
                <a:endParaRPr lang="tr-TR" b="1" dirty="0"/>
              </a:p>
              <a:p>
                <a:pPr marL="0" indent="0" algn="r">
                  <a:buNone/>
                </a:pPr>
                <a:r>
                  <a:rPr lang="tr-TR" sz="1200" dirty="0" err="1"/>
                  <a:t>Stock</a:t>
                </a:r>
                <a:r>
                  <a:rPr lang="tr-TR" sz="1200" dirty="0"/>
                  <a:t> </a:t>
                </a:r>
                <a:r>
                  <a:rPr lang="tr-TR" sz="1200" dirty="0" err="1"/>
                  <a:t>and</a:t>
                </a:r>
                <a:r>
                  <a:rPr lang="tr-TR" sz="1200" dirty="0"/>
                  <a:t> Watson (</a:t>
                </a:r>
                <a:r>
                  <a:rPr lang="tr-TR" sz="1200" dirty="0" err="1"/>
                  <a:t>Chapter</a:t>
                </a:r>
                <a:r>
                  <a:rPr lang="tr-TR" sz="1200" dirty="0"/>
                  <a:t> 6)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8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9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, it is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t</a:t>
            </a:r>
            <a:r>
              <a:rPr lang="en-US" dirty="0"/>
              <a:t>he error </a:t>
            </a:r>
            <a:r>
              <a:rPr lang="en-US" i="1" dirty="0"/>
              <a:t>u</a:t>
            </a:r>
            <a:r>
              <a:rPr lang="en-US" dirty="0"/>
              <a:t> arises because of factors, or variables, that influence </a:t>
            </a:r>
            <a:r>
              <a:rPr lang="en-US" i="1" dirty="0"/>
              <a:t>Y</a:t>
            </a:r>
            <a:r>
              <a:rPr lang="en-US" dirty="0"/>
              <a:t> but are not included in the regression function.  There are always omitted variables.</a:t>
            </a:r>
            <a:endParaRPr lang="tr-TR" dirty="0"/>
          </a:p>
          <a:p>
            <a:pPr algn="just"/>
            <a:r>
              <a:rPr lang="en-US" dirty="0"/>
              <a:t>Sometimes, the omission of those variables can lead to bias in the OLS estimator.</a:t>
            </a:r>
            <a:endParaRPr lang="tr-TR" dirty="0"/>
          </a:p>
          <a:p>
            <a:pPr algn="just"/>
            <a:r>
              <a:rPr lang="en-US" dirty="0"/>
              <a:t>This is often called the problem of</a:t>
            </a:r>
            <a:r>
              <a:rPr lang="tr-TR" dirty="0"/>
              <a:t> </a:t>
            </a:r>
            <a:r>
              <a:rPr lang="en-US" b="1" dirty="0"/>
              <a:t>excluding a relevant variable </a:t>
            </a:r>
            <a:r>
              <a:rPr lang="en-US" dirty="0"/>
              <a:t>or </a:t>
            </a:r>
            <a:r>
              <a:rPr lang="en-US" b="1" dirty="0"/>
              <a:t>underspecifying the model</a:t>
            </a:r>
            <a:r>
              <a:rPr lang="en-US" dirty="0"/>
              <a:t>.</a:t>
            </a:r>
            <a:endParaRPr lang="tr-TR" dirty="0"/>
          </a:p>
          <a:p>
            <a:pPr marL="0" indent="0" algn="just">
              <a:buNone/>
            </a:pPr>
            <a:endParaRPr lang="tr-TR" b="1" dirty="0"/>
          </a:p>
          <a:p>
            <a:pPr marL="0" lvl="1" indent="0" algn="r">
              <a:spcBef>
                <a:spcPts val="1000"/>
              </a:spcBef>
              <a:buNone/>
            </a:pPr>
            <a:r>
              <a:rPr lang="tr-TR" sz="1200" dirty="0" err="1"/>
              <a:t>Stock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Watson (</a:t>
            </a:r>
            <a:r>
              <a:rPr lang="tr-TR" sz="1200" dirty="0" err="1"/>
              <a:t>Chapter</a:t>
            </a:r>
            <a:r>
              <a:rPr lang="tr-TR" sz="1200" dirty="0"/>
              <a:t> 6)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en-US" sz="1200" dirty="0"/>
              <a:t>Woolridge (Chapter </a:t>
            </a:r>
            <a:r>
              <a:rPr lang="tr-TR" sz="1200" dirty="0"/>
              <a:t>3</a:t>
            </a:r>
            <a:r>
              <a:rPr lang="en-US" sz="1200" dirty="0"/>
              <a:t>)</a:t>
            </a:r>
            <a:endParaRPr lang="tr-TR" sz="1200" dirty="0"/>
          </a:p>
          <a:p>
            <a:pPr marL="0" indent="0" algn="r">
              <a:buNone/>
            </a:pP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71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tr-TR" sz="4400" dirty="0"/>
                  <a:t>Suppose </a:t>
                </a:r>
                <a:r>
                  <a:rPr lang="tr-TR" sz="4400" dirty="0" err="1"/>
                  <a:t>that</a:t>
                </a:r>
                <a:r>
                  <a:rPr lang="tr-TR" sz="4400" dirty="0"/>
                  <a:t> </a:t>
                </a:r>
                <a:r>
                  <a:rPr lang="en-US" sz="4400" dirty="0"/>
                  <a:t>the true population model has two</a:t>
                </a:r>
                <a:r>
                  <a:rPr lang="tr-TR" sz="4400" dirty="0"/>
                  <a:t> </a:t>
                </a:r>
                <a:r>
                  <a:rPr lang="en-US" sz="4400" dirty="0"/>
                  <a:t>explanatory variables and an error term:</a:t>
                </a:r>
                <a:endParaRPr lang="tr-TR" sz="4400" dirty="0"/>
              </a:p>
              <a:p>
                <a:pPr marL="0" indent="0">
                  <a:buNone/>
                </a:pPr>
                <a:endParaRPr lang="tr-TR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4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4400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lvl="1" indent="0" algn="r">
                  <a:spcBef>
                    <a:spcPts val="1000"/>
                  </a:spcBef>
                  <a:buNone/>
                </a:pPr>
                <a:r>
                  <a:rPr lang="en-US" sz="1200" dirty="0"/>
                  <a:t>Woolridge (Chapter </a:t>
                </a:r>
                <a:r>
                  <a:rPr lang="tr-TR" sz="1200" dirty="0"/>
                  <a:t>3</a:t>
                </a:r>
                <a:r>
                  <a:rPr lang="en-US" sz="1200" dirty="0"/>
                  <a:t>)</a:t>
                </a: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45" t="-4342" r="-23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44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Omitted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tr-TR" dirty="0"/>
                  <a:t>Suppose </a:t>
                </a:r>
                <a:r>
                  <a:rPr lang="tr-TR" dirty="0" err="1"/>
                  <a:t>that</a:t>
                </a:r>
                <a:r>
                  <a:rPr lang="tr-TR" dirty="0"/>
                  <a:t> d</a:t>
                </a:r>
                <a:r>
                  <a:rPr lang="en-US" dirty="0" err="1"/>
                  <a:t>ue</a:t>
                </a:r>
                <a:r>
                  <a:rPr lang="en-US" dirty="0"/>
                  <a:t> to</a:t>
                </a:r>
                <a:r>
                  <a:rPr lang="tr-TR" dirty="0"/>
                  <a:t> </a:t>
                </a:r>
                <a:r>
                  <a:rPr lang="en-US" dirty="0"/>
                  <a:t>ignorance or</a:t>
                </a:r>
                <a:r>
                  <a:rPr lang="tr-TR" dirty="0"/>
                  <a:t> </a:t>
                </a:r>
                <a:r>
                  <a:rPr lang="en-US" dirty="0"/>
                  <a:t>data unavailability, </a:t>
                </a:r>
                <a:r>
                  <a:rPr lang="en-US" dirty="0" err="1"/>
                  <a:t>estimat</a:t>
                </a:r>
                <a:r>
                  <a:rPr lang="tr-TR" dirty="0" err="1"/>
                  <a:t>ion</a:t>
                </a:r>
                <a:r>
                  <a:rPr lang="tr-TR" dirty="0"/>
                  <a:t> is done</a:t>
                </a:r>
                <a:r>
                  <a:rPr lang="en-US" dirty="0"/>
                  <a:t> the model by </a:t>
                </a:r>
                <a:r>
                  <a:rPr lang="en-US" i="1" dirty="0"/>
                  <a:t>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tr-TR" dirty="0"/>
              </a:p>
              <a:p>
                <a:pPr algn="just"/>
                <a:r>
                  <a:rPr lang="en-US" dirty="0"/>
                  <a:t>In other words, </a:t>
                </a:r>
                <a:r>
                  <a:rPr lang="tr-TR" dirty="0"/>
                  <a:t>a </a:t>
                </a:r>
                <a:r>
                  <a:rPr lang="en-US" dirty="0"/>
                  <a:t>simple regression of </a:t>
                </a:r>
                <a:r>
                  <a:rPr lang="tr-TR" i="1" dirty="0"/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800" dirty="0"/>
                  <a:t> </a:t>
                </a:r>
                <a:r>
                  <a:rPr lang="en-US" dirty="0"/>
                  <a:t> </a:t>
                </a:r>
                <a:r>
                  <a:rPr lang="tr-TR" dirty="0"/>
                  <a:t>is </a:t>
                </a:r>
                <a:r>
                  <a:rPr lang="tr-TR" dirty="0" err="1"/>
                  <a:t>performed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o</a:t>
                </a:r>
                <a:r>
                  <a:rPr lang="en-US" dirty="0" err="1"/>
                  <a:t>btain</a:t>
                </a:r>
                <a:r>
                  <a:rPr lang="en-US" dirty="0"/>
                  <a:t> the equation</a:t>
                </a:r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T</a:t>
                </a:r>
                <a:r>
                  <a:rPr lang="en-US" dirty="0"/>
                  <a:t>he symbol “~” rather than “^” </a:t>
                </a:r>
                <a:r>
                  <a:rPr lang="tr-TR" dirty="0"/>
                  <a:t>is </a:t>
                </a:r>
                <a:r>
                  <a:rPr lang="tr-TR" dirty="0" err="1"/>
                  <a:t>used</a:t>
                </a:r>
                <a:r>
                  <a:rPr lang="tr-TR" dirty="0"/>
                  <a:t> </a:t>
                </a:r>
                <a:r>
                  <a:rPr lang="en-US" dirty="0"/>
                  <a:t>to emphasize that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comes from an underspecified</a:t>
                </a:r>
                <a:r>
                  <a:rPr lang="tr-TR" dirty="0"/>
                  <a:t> model.</a:t>
                </a:r>
              </a:p>
              <a:p>
                <a:pPr marL="0" lvl="1" indent="0" algn="r">
                  <a:spcBef>
                    <a:spcPts val="1000"/>
                  </a:spcBef>
                  <a:buNone/>
                </a:pPr>
                <a:r>
                  <a:rPr lang="en-US" sz="1200" dirty="0"/>
                  <a:t>Woolridge (Chapter </a:t>
                </a:r>
                <a:r>
                  <a:rPr lang="tr-TR" sz="1200" dirty="0"/>
                  <a:t>3</a:t>
                </a:r>
                <a:r>
                  <a:rPr lang="en-US" sz="1200" dirty="0"/>
                  <a:t>)</a:t>
                </a:r>
                <a:endParaRPr lang="tr-TR" sz="1200" dirty="0"/>
              </a:p>
              <a:p>
                <a:pPr marL="0" indent="0" algn="r">
                  <a:buNone/>
                </a:pPr>
                <a:endParaRPr lang="tr-TR" sz="12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05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12356</TotalTime>
  <Words>3811</Words>
  <Application>Microsoft Office PowerPoint</Application>
  <PresentationFormat>Geniş ekran</PresentationFormat>
  <Paragraphs>513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Symbol</vt:lpstr>
      <vt:lpstr>Wingdings</vt:lpstr>
      <vt:lpstr>Office Teması</vt:lpstr>
      <vt:lpstr>Econometrics II</vt:lpstr>
      <vt:lpstr>Part VI</vt:lpstr>
      <vt:lpstr>Introduction (1)</vt:lpstr>
      <vt:lpstr>Introduction (2)</vt:lpstr>
      <vt:lpstr>Introduction (3)</vt:lpstr>
      <vt:lpstr>Introduction (4)</vt:lpstr>
      <vt:lpstr>Omitted Variable Bias (1)</vt:lpstr>
      <vt:lpstr>Omitted Variable Bias (2)</vt:lpstr>
      <vt:lpstr>Omitted Variable Bias (3)</vt:lpstr>
      <vt:lpstr>Omitted Variable Bias (4)</vt:lpstr>
      <vt:lpstr>Omitted Variable Bias (5)</vt:lpstr>
      <vt:lpstr>Omitted Variable Bias (6)</vt:lpstr>
      <vt:lpstr>Omitted Variable Bias (7)</vt:lpstr>
      <vt:lpstr>Omitted Variable Bias (8)</vt:lpstr>
      <vt:lpstr>Omitted Variable Bias (9)</vt:lpstr>
      <vt:lpstr>Omitted Variable Bias (10)</vt:lpstr>
      <vt:lpstr>Omitted Variable Bias (11)</vt:lpstr>
      <vt:lpstr>Omitted Variable Bias (12)</vt:lpstr>
      <vt:lpstr>Omitted Variable Bias (13)</vt:lpstr>
      <vt:lpstr>Multiple Regression Model (1)</vt:lpstr>
      <vt:lpstr>Multiple Regression Model (2)</vt:lpstr>
      <vt:lpstr>Multiple Regression Model (3)</vt:lpstr>
      <vt:lpstr>Multiple Regression Model (4)</vt:lpstr>
      <vt:lpstr>Multiple Regression Model (5)</vt:lpstr>
      <vt:lpstr>Multiple Regression Model (6)</vt:lpstr>
      <vt:lpstr>Multiple Regression Model (7)</vt:lpstr>
      <vt:lpstr>Multiple Regression Model (8)</vt:lpstr>
      <vt:lpstr>Multiple Regression Model (9)</vt:lpstr>
      <vt:lpstr>Multiple Regression Model (10)</vt:lpstr>
      <vt:lpstr>Multiple Regression Model (11)</vt:lpstr>
      <vt:lpstr>Multiple Regression Model (12)</vt:lpstr>
      <vt:lpstr>Multiple Regression Model (13)</vt:lpstr>
      <vt:lpstr>EViews Application (29)</vt:lpstr>
      <vt:lpstr>EViews Application (30)</vt:lpstr>
      <vt:lpstr>EViews Application (31)</vt:lpstr>
      <vt:lpstr>Multiple Regression Model (14)</vt:lpstr>
      <vt:lpstr>Multiple Regression Model (15)</vt:lpstr>
      <vt:lpstr>Multiple Regression Model (16)</vt:lpstr>
      <vt:lpstr>Multiple Regression Model (17)</vt:lpstr>
      <vt:lpstr>Multiple Regression Model (18)</vt:lpstr>
      <vt:lpstr>Multiple Regression Model (19)</vt:lpstr>
      <vt:lpstr>EViews Application (32)</vt:lpstr>
      <vt:lpstr>EViews Application (33)</vt:lpstr>
      <vt:lpstr>The Least Squares Assumptions in Multiple Regression (1)</vt:lpstr>
      <vt:lpstr>The Least Squares Assumptions in Multiple Regression (2)</vt:lpstr>
      <vt:lpstr>The Least Squares Assumptions in Multiple Regression (3)</vt:lpstr>
      <vt:lpstr>The Least Squares Assumptions in Multiple Regression (4)</vt:lpstr>
      <vt:lpstr>The Least Squares Assumptions in Multiple Regression (5)</vt:lpstr>
      <vt:lpstr>The Least Squares Assumptions in Multiple Regression (6)</vt:lpstr>
      <vt:lpstr>Eviews Application (34)</vt:lpstr>
      <vt:lpstr>Eviews Application (35)</vt:lpstr>
      <vt:lpstr>The Least Squares Assumptions in Multiple Regression (7)</vt:lpstr>
      <vt:lpstr>The Least Squares Assumptions in Multiple Regression (8)</vt:lpstr>
      <vt:lpstr>The Sampling Distribution of the OLS Estimator </vt:lpstr>
      <vt:lpstr>The Dummy Variable Trap (1)  </vt:lpstr>
      <vt:lpstr>The Dummy Variable Trap (2)  </vt:lpstr>
      <vt:lpstr>Imperfect Multicollinearity (1)  </vt:lpstr>
      <vt:lpstr>Imperfect Multicollinearity (2)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YBU__TOSHIBA</dc:creator>
  <cp:lastModifiedBy>Sidika Basci</cp:lastModifiedBy>
  <cp:revision>490</cp:revision>
  <dcterms:created xsi:type="dcterms:W3CDTF">2015-09-29T09:43:27Z</dcterms:created>
  <dcterms:modified xsi:type="dcterms:W3CDTF">2025-02-13T11:54:33Z</dcterms:modified>
</cp:coreProperties>
</file>