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410" r:id="rId3"/>
    <p:sldId id="395" r:id="rId4"/>
    <p:sldId id="399" r:id="rId5"/>
    <p:sldId id="418" r:id="rId6"/>
    <p:sldId id="419" r:id="rId7"/>
    <p:sldId id="420" r:id="rId8"/>
    <p:sldId id="421" r:id="rId9"/>
    <p:sldId id="422" r:id="rId10"/>
    <p:sldId id="423" r:id="rId11"/>
    <p:sldId id="424" r:id="rId12"/>
    <p:sldId id="425" r:id="rId13"/>
    <p:sldId id="426" r:id="rId14"/>
    <p:sldId id="427" r:id="rId15"/>
    <p:sldId id="428" r:id="rId16"/>
    <p:sldId id="429" r:id="rId17"/>
    <p:sldId id="417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398" y="-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764B0-EB03-4F5A-89B6-79E20C7BD12C}" type="datetimeFigureOut">
              <a:rPr lang="tr-TR" smtClean="0"/>
              <a:t>1.03.2025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FF0B3-2C14-4529-BCA4-42A35D27E3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9964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1.03.2025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1953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1.03.2025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560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1.03.2025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076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1.03.2025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8328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1.03.2025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599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1.03.2025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5628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1.03.2025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8481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1.03.2025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5742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1.03.2025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020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1.03.2025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0984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1.03.2025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884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0B3CA-1938-4213-86E9-3600277DE74B}" type="datetimeFigureOut">
              <a:rPr lang="tr-TR" smtClean="0"/>
              <a:t>1.03.2025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5AB5E-E8EA-42FC-8815-1D573C9EEF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2778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March</a:t>
            </a:r>
            <a:r>
              <a:rPr lang="tr-TR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868211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DB429A-742D-B851-69D1-B53D272EE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Eviews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Application (4)</a:t>
            </a:r>
            <a:endParaRPr lang="tr-TR" dirty="0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29479167-5644-14AE-CE02-8EC362EC5C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9"/>
            <a:ext cx="10515600" cy="4693178"/>
          </a:xfrm>
        </p:spPr>
      </p:pic>
    </p:spTree>
    <p:extLst>
      <p:ext uri="{BB962C8B-B14F-4D97-AF65-F5344CB8AC3E}">
        <p14:creationId xmlns:p14="http://schemas.microsoft.com/office/powerpoint/2010/main" val="3642438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6B5561-B97D-C0B1-C532-EADE553FB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Eviews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Application (5)</a:t>
            </a:r>
            <a:endParaRPr lang="tr-TR" dirty="0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736555E5-5BB2-0223-49D2-06DAABA8F3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10515599" cy="4802187"/>
          </a:xfrm>
        </p:spPr>
      </p:pic>
    </p:spTree>
    <p:extLst>
      <p:ext uri="{BB962C8B-B14F-4D97-AF65-F5344CB8AC3E}">
        <p14:creationId xmlns:p14="http://schemas.microsoft.com/office/powerpoint/2010/main" val="2326604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83D930-A3CD-4BF2-8B1E-8F53AA341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Eviews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Application (6)</a:t>
            </a:r>
            <a:endParaRPr lang="tr-TR" dirty="0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261E3236-1F82-D48F-678A-20ED9187B7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7"/>
            <a:ext cx="10515600" cy="4802187"/>
          </a:xfrm>
        </p:spPr>
      </p:pic>
    </p:spTree>
    <p:extLst>
      <p:ext uri="{BB962C8B-B14F-4D97-AF65-F5344CB8AC3E}">
        <p14:creationId xmlns:p14="http://schemas.microsoft.com/office/powerpoint/2010/main" val="15725949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23E9D00-5029-6EF1-B69B-6BA90B79A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Eviews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Application (7)</a:t>
            </a:r>
            <a:endParaRPr lang="tr-TR" dirty="0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303678DE-1615-3442-4C49-718D8D617C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690687"/>
            <a:ext cx="10515599" cy="4802187"/>
          </a:xfrm>
        </p:spPr>
      </p:pic>
    </p:spTree>
    <p:extLst>
      <p:ext uri="{BB962C8B-B14F-4D97-AF65-F5344CB8AC3E}">
        <p14:creationId xmlns:p14="http://schemas.microsoft.com/office/powerpoint/2010/main" val="41764612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587D72-E076-1DB1-FC7E-24C488204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Eviews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Application (8)</a:t>
            </a:r>
            <a:endParaRPr lang="tr-TR" dirty="0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319840ED-716B-36A3-EDC1-6D33E1B0E0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690688"/>
            <a:ext cx="10515599" cy="4802187"/>
          </a:xfrm>
        </p:spPr>
      </p:pic>
    </p:spTree>
    <p:extLst>
      <p:ext uri="{BB962C8B-B14F-4D97-AF65-F5344CB8AC3E}">
        <p14:creationId xmlns:p14="http://schemas.microsoft.com/office/powerpoint/2010/main" val="16033900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F6F690-3C74-86D4-E316-1699477C0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Eviews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Application (9)</a:t>
            </a:r>
            <a:endParaRPr lang="tr-TR" dirty="0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12FE5B87-9513-B576-AF4F-F8098EEE6A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690688"/>
            <a:ext cx="10515599" cy="4802187"/>
          </a:xfrm>
        </p:spPr>
      </p:pic>
    </p:spTree>
    <p:extLst>
      <p:ext uri="{BB962C8B-B14F-4D97-AF65-F5344CB8AC3E}">
        <p14:creationId xmlns:p14="http://schemas.microsoft.com/office/powerpoint/2010/main" val="37099770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0DBAB1-94BD-E363-8B25-704C1BC46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Eviews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Application (10)</a:t>
            </a:r>
            <a:endParaRPr lang="tr-TR" dirty="0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428802B3-915A-BDDB-87EA-1A9F19E550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10515600" cy="4802187"/>
          </a:xfrm>
        </p:spPr>
      </p:pic>
    </p:spTree>
    <p:extLst>
      <p:ext uri="{BB962C8B-B14F-4D97-AF65-F5344CB8AC3E}">
        <p14:creationId xmlns:p14="http://schemas.microsoft.com/office/powerpoint/2010/main" val="3502667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Analysis of the </a:t>
            </a:r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Models</a:t>
            </a:r>
            <a:endParaRPr lang="en-GB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10515600" cy="4919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426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VII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tr-TR" sz="8000" dirty="0"/>
          </a:p>
          <a:p>
            <a:pPr marL="0" indent="0" algn="ctr">
              <a:buNone/>
            </a:pPr>
            <a:r>
              <a:rPr lang="tr-TR" sz="8000" dirty="0" err="1"/>
              <a:t>Hypothesis</a:t>
            </a:r>
            <a:r>
              <a:rPr lang="tr-TR" sz="8000" dirty="0"/>
              <a:t> </a:t>
            </a:r>
            <a:r>
              <a:rPr lang="tr-TR" sz="8000" dirty="0" err="1"/>
              <a:t>Tests</a:t>
            </a:r>
            <a:r>
              <a:rPr lang="tr-TR" sz="8000" dirty="0"/>
              <a:t> </a:t>
            </a:r>
            <a:r>
              <a:rPr lang="tr-TR" sz="8000" dirty="0" err="1"/>
              <a:t>and</a:t>
            </a:r>
            <a:r>
              <a:rPr lang="tr-TR" sz="8000" dirty="0"/>
              <a:t> Model </a:t>
            </a:r>
            <a:r>
              <a:rPr lang="tr-TR" sz="8000" dirty="0" err="1"/>
              <a:t>Specification</a:t>
            </a:r>
            <a:r>
              <a:rPr lang="tr-TR" sz="8000" dirty="0"/>
              <a:t> in Multiple </a:t>
            </a:r>
            <a:r>
              <a:rPr lang="tr-TR" sz="8000" dirty="0" err="1"/>
              <a:t>Regression</a:t>
            </a:r>
            <a:endParaRPr lang="tr-TR" sz="8000" dirty="0"/>
          </a:p>
        </p:txBody>
      </p:sp>
    </p:spTree>
    <p:extLst>
      <p:ext uri="{BB962C8B-B14F-4D97-AF65-F5344CB8AC3E}">
        <p14:creationId xmlns:p14="http://schemas.microsoft.com/office/powerpoint/2010/main" val="3076166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  <a:endParaRPr lang="tr-T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 err="1"/>
              <a:t>One</a:t>
            </a:r>
            <a:r>
              <a:rPr lang="tr-TR" sz="3600" dirty="0"/>
              <a:t> </a:t>
            </a:r>
            <a:r>
              <a:rPr lang="tr-TR" sz="3600" dirty="0" err="1"/>
              <a:t>new</a:t>
            </a:r>
            <a:r>
              <a:rPr lang="tr-TR" sz="3600" dirty="0"/>
              <a:t> </a:t>
            </a:r>
            <a:r>
              <a:rPr lang="tr-TR" sz="3600" dirty="0" err="1"/>
              <a:t>possibility</a:t>
            </a:r>
            <a:r>
              <a:rPr lang="tr-TR" sz="3600" dirty="0"/>
              <a:t> </a:t>
            </a:r>
            <a:r>
              <a:rPr lang="tr-TR" sz="3600" dirty="0" err="1"/>
              <a:t>that</a:t>
            </a:r>
            <a:r>
              <a:rPr lang="tr-TR" sz="3600" dirty="0"/>
              <a:t> </a:t>
            </a:r>
            <a:r>
              <a:rPr lang="tr-TR" sz="3600" dirty="0" err="1"/>
              <a:t>arises</a:t>
            </a:r>
            <a:r>
              <a:rPr lang="tr-TR" sz="3600" dirty="0"/>
              <a:t> in multiple </a:t>
            </a:r>
            <a:r>
              <a:rPr lang="tr-TR" sz="3600" dirty="0" err="1"/>
              <a:t>regression</a:t>
            </a:r>
            <a:r>
              <a:rPr lang="tr-TR" sz="3600" dirty="0"/>
              <a:t>, </a:t>
            </a:r>
            <a:r>
              <a:rPr lang="tr-TR" sz="3600" dirty="0" err="1"/>
              <a:t>which</a:t>
            </a:r>
            <a:r>
              <a:rPr lang="tr-TR" sz="3600" dirty="0"/>
              <a:t> is </a:t>
            </a:r>
            <a:r>
              <a:rPr lang="tr-TR" sz="3600" dirty="0" err="1"/>
              <a:t>different</a:t>
            </a:r>
            <a:r>
              <a:rPr lang="tr-TR" sz="3600" dirty="0"/>
              <a:t> </a:t>
            </a:r>
            <a:r>
              <a:rPr lang="tr-TR" sz="3600" dirty="0" err="1"/>
              <a:t>than</a:t>
            </a:r>
            <a:r>
              <a:rPr lang="tr-TR" sz="3600" dirty="0"/>
              <a:t> </a:t>
            </a:r>
            <a:r>
              <a:rPr lang="tr-TR" sz="3600" dirty="0" err="1"/>
              <a:t>the</a:t>
            </a:r>
            <a:r>
              <a:rPr lang="tr-TR" sz="3600" dirty="0"/>
              <a:t> </a:t>
            </a:r>
            <a:r>
              <a:rPr lang="tr-TR" sz="3600" dirty="0" err="1"/>
              <a:t>simple</a:t>
            </a:r>
            <a:r>
              <a:rPr lang="tr-TR" sz="3600" dirty="0"/>
              <a:t> </a:t>
            </a:r>
            <a:r>
              <a:rPr lang="tr-TR" sz="3600" dirty="0" err="1"/>
              <a:t>regression</a:t>
            </a:r>
            <a:r>
              <a:rPr lang="tr-TR" sz="3600" dirty="0"/>
              <a:t>, is a </a:t>
            </a:r>
            <a:r>
              <a:rPr lang="tr-TR" sz="3600" dirty="0" err="1"/>
              <a:t>hypothesis</a:t>
            </a:r>
            <a:r>
              <a:rPr lang="tr-TR" sz="3600" dirty="0"/>
              <a:t> </a:t>
            </a:r>
            <a:r>
              <a:rPr lang="tr-TR" sz="3600" dirty="0" err="1"/>
              <a:t>that</a:t>
            </a:r>
            <a:r>
              <a:rPr lang="tr-TR" sz="3600" dirty="0"/>
              <a:t> </a:t>
            </a:r>
            <a:r>
              <a:rPr lang="tr-TR" sz="3600" dirty="0" err="1"/>
              <a:t>simultaneously</a:t>
            </a:r>
            <a:r>
              <a:rPr lang="tr-TR" sz="3600" dirty="0"/>
              <a:t> </a:t>
            </a:r>
            <a:r>
              <a:rPr lang="tr-TR" sz="3600" dirty="0" err="1"/>
              <a:t>involves</a:t>
            </a:r>
            <a:r>
              <a:rPr lang="tr-TR" sz="3600" dirty="0"/>
              <a:t> two </a:t>
            </a:r>
            <a:r>
              <a:rPr lang="tr-TR" sz="3600" dirty="0" err="1"/>
              <a:t>or</a:t>
            </a:r>
            <a:r>
              <a:rPr lang="tr-TR" sz="3600" dirty="0"/>
              <a:t> </a:t>
            </a:r>
            <a:r>
              <a:rPr lang="tr-TR" sz="3600" dirty="0" err="1"/>
              <a:t>more</a:t>
            </a:r>
            <a:r>
              <a:rPr lang="tr-TR" sz="3600" dirty="0"/>
              <a:t> </a:t>
            </a:r>
            <a:r>
              <a:rPr lang="tr-TR" sz="3600" dirty="0" err="1"/>
              <a:t>regression</a:t>
            </a:r>
            <a:r>
              <a:rPr lang="tr-TR" sz="3600" dirty="0"/>
              <a:t> </a:t>
            </a:r>
            <a:r>
              <a:rPr lang="tr-TR" sz="3600" dirty="0" err="1"/>
              <a:t>coefficients</a:t>
            </a:r>
            <a:r>
              <a:rPr lang="tr-TR" sz="3600" dirty="0"/>
              <a:t>. </a:t>
            </a:r>
          </a:p>
          <a:p>
            <a:pPr algn="just"/>
            <a:r>
              <a:rPr lang="tr-TR" sz="3600" dirty="0" err="1"/>
              <a:t>The</a:t>
            </a:r>
            <a:r>
              <a:rPr lang="tr-TR" sz="3600" dirty="0"/>
              <a:t> general </a:t>
            </a:r>
            <a:r>
              <a:rPr lang="tr-TR" sz="3600" dirty="0" err="1"/>
              <a:t>approach</a:t>
            </a:r>
            <a:r>
              <a:rPr lang="tr-TR" sz="3600" dirty="0"/>
              <a:t> </a:t>
            </a:r>
            <a:r>
              <a:rPr lang="tr-TR" sz="3600" dirty="0" err="1"/>
              <a:t>to</a:t>
            </a:r>
            <a:r>
              <a:rPr lang="tr-TR" sz="3600" dirty="0"/>
              <a:t> </a:t>
            </a:r>
            <a:r>
              <a:rPr lang="tr-TR" sz="3600" dirty="0" err="1"/>
              <a:t>testing</a:t>
            </a:r>
            <a:r>
              <a:rPr lang="tr-TR" sz="3600" dirty="0"/>
              <a:t> </a:t>
            </a:r>
            <a:r>
              <a:rPr lang="tr-TR" sz="3600" dirty="0" err="1"/>
              <a:t>such</a:t>
            </a:r>
            <a:r>
              <a:rPr lang="tr-TR" sz="3600" dirty="0"/>
              <a:t> «</a:t>
            </a:r>
            <a:r>
              <a:rPr lang="tr-TR" sz="3600" dirty="0" err="1"/>
              <a:t>joint</a:t>
            </a:r>
            <a:r>
              <a:rPr lang="tr-TR" sz="3600" dirty="0"/>
              <a:t>» </a:t>
            </a:r>
            <a:r>
              <a:rPr lang="tr-TR" sz="3600" dirty="0" err="1"/>
              <a:t>hypothesis</a:t>
            </a:r>
            <a:r>
              <a:rPr lang="tr-TR" sz="3600" dirty="0"/>
              <a:t> </a:t>
            </a:r>
            <a:r>
              <a:rPr lang="tr-TR" sz="3600" dirty="0" err="1"/>
              <a:t>involves</a:t>
            </a:r>
            <a:r>
              <a:rPr lang="tr-TR" sz="3600" dirty="0"/>
              <a:t> a </a:t>
            </a:r>
            <a:r>
              <a:rPr lang="tr-TR" sz="3600" dirty="0" err="1"/>
              <a:t>new</a:t>
            </a:r>
            <a:r>
              <a:rPr lang="tr-TR" sz="3600" dirty="0"/>
              <a:t> test </a:t>
            </a:r>
            <a:r>
              <a:rPr lang="tr-TR" sz="3600" dirty="0" err="1"/>
              <a:t>statistic</a:t>
            </a:r>
            <a:r>
              <a:rPr lang="tr-TR" sz="3600" dirty="0"/>
              <a:t>, </a:t>
            </a:r>
            <a:r>
              <a:rPr lang="tr-TR" sz="3600" dirty="0" err="1"/>
              <a:t>the</a:t>
            </a:r>
            <a:r>
              <a:rPr lang="tr-TR" sz="3600" dirty="0"/>
              <a:t> F-</a:t>
            </a:r>
            <a:r>
              <a:rPr lang="tr-TR" sz="3600" dirty="0" err="1"/>
              <a:t>statistic</a:t>
            </a:r>
            <a:r>
              <a:rPr lang="tr-TR" sz="3600" dirty="0"/>
              <a:t>.  </a:t>
            </a:r>
          </a:p>
          <a:p>
            <a:pPr algn="just"/>
            <a:endParaRPr lang="tr-TR" dirty="0"/>
          </a:p>
          <a:p>
            <a:pPr marL="0" indent="0" algn="r">
              <a:buNone/>
            </a:pPr>
            <a:r>
              <a:rPr lang="tr-TR" sz="1300" dirty="0" err="1"/>
              <a:t>Stock</a:t>
            </a:r>
            <a:r>
              <a:rPr lang="tr-TR" sz="1300" dirty="0"/>
              <a:t> </a:t>
            </a:r>
            <a:r>
              <a:rPr lang="tr-TR" sz="1300" dirty="0" err="1"/>
              <a:t>and</a:t>
            </a:r>
            <a:r>
              <a:rPr lang="tr-TR" sz="1300" dirty="0"/>
              <a:t> Watson (</a:t>
            </a:r>
            <a:r>
              <a:rPr lang="tr-TR" sz="1300" dirty="0" err="1"/>
              <a:t>Chapter</a:t>
            </a:r>
            <a:r>
              <a:rPr lang="tr-TR" sz="1300" dirty="0"/>
              <a:t> 7)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3216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Hypothesis for a Single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Coefficien</a:t>
            </a:r>
            <a:r>
              <a:rPr lang="tr-T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 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tr-T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endParaRPr lang="tr-TR" b="1" dirty="0"/>
              </a:p>
              <a:p>
                <a:pPr marL="0" indent="0" algn="just">
                  <a:buNone/>
                </a:pPr>
                <a:r>
                  <a:rPr lang="tr-TR" sz="3600" dirty="0" err="1"/>
                  <a:t>The</a:t>
                </a:r>
                <a:r>
                  <a:rPr lang="tr-TR" sz="3600" dirty="0"/>
                  <a:t> </a:t>
                </a:r>
                <a:r>
                  <a:rPr lang="tr-TR" sz="3600" dirty="0" err="1"/>
                  <a:t>aim</a:t>
                </a:r>
                <a:r>
                  <a:rPr lang="tr-TR" sz="3600" dirty="0"/>
                  <a:t> is </a:t>
                </a:r>
                <a:r>
                  <a:rPr lang="tr-TR" sz="3600" dirty="0" err="1"/>
                  <a:t>to</a:t>
                </a:r>
                <a:r>
                  <a:rPr lang="tr-TR" sz="3600" dirty="0"/>
                  <a:t> test </a:t>
                </a:r>
                <a:r>
                  <a:rPr lang="tr-TR" sz="3600" dirty="0" err="1"/>
                  <a:t>the</a:t>
                </a:r>
                <a:r>
                  <a:rPr lang="tr-TR" sz="3600" dirty="0"/>
                  <a:t> </a:t>
                </a:r>
                <a:r>
                  <a:rPr lang="tr-TR" sz="3600" dirty="0" err="1"/>
                  <a:t>hypothesis</a:t>
                </a:r>
                <a:r>
                  <a:rPr lang="tr-TR" sz="3600" dirty="0"/>
                  <a:t> </a:t>
                </a:r>
                <a:r>
                  <a:rPr lang="tr-TR" sz="3600" dirty="0" err="1"/>
                  <a:t>that</a:t>
                </a:r>
                <a:r>
                  <a:rPr lang="tr-TR" sz="3600" dirty="0"/>
                  <a:t> </a:t>
                </a:r>
                <a:r>
                  <a:rPr lang="tr-TR" sz="3600" dirty="0" err="1"/>
                  <a:t>the</a:t>
                </a:r>
                <a:r>
                  <a:rPr lang="tr-TR" sz="3600" dirty="0"/>
                  <a:t> </a:t>
                </a:r>
                <a:r>
                  <a:rPr lang="tr-TR" sz="3600" dirty="0" err="1"/>
                  <a:t>true</a:t>
                </a:r>
                <a:r>
                  <a:rPr lang="tr-TR" sz="3600" dirty="0"/>
                  <a:t> </a:t>
                </a:r>
                <a:r>
                  <a:rPr lang="tr-TR" sz="3600" dirty="0" err="1"/>
                  <a:t>coefficient</a:t>
                </a:r>
                <a:r>
                  <a:rPr lang="tr-TR" sz="36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tr-TR" sz="36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tr-TR" sz="3600" dirty="0"/>
                  <a:t> on </a:t>
                </a:r>
                <a:r>
                  <a:rPr lang="tr-TR" sz="3600" dirty="0" err="1"/>
                  <a:t>the</a:t>
                </a:r>
                <a:r>
                  <a:rPr lang="tr-TR" sz="36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36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  <m:sup>
                        <m:r>
                          <a:rPr lang="tr-TR" sz="3600" b="0" i="1" smtClean="0">
                            <a:latin typeface="Cambria Math" panose="02040503050406030204" pitchFamily="18" charset="0"/>
                          </a:rPr>
                          <m:t>𝑡h</m:t>
                        </m:r>
                      </m:sup>
                    </m:sSup>
                  </m:oMath>
                </a14:m>
                <a:r>
                  <a:rPr lang="tr-TR" sz="3600" dirty="0"/>
                  <a:t> regressor takes on one specific value,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tr-TR" sz="36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tr-TR" sz="3600" b="0" i="1" smtClean="0">
                            <a:latin typeface="Cambria Math" panose="02040503050406030204" pitchFamily="18" charset="0"/>
                          </a:rPr>
                          <m:t>,0</m:t>
                        </m:r>
                      </m:sub>
                    </m:sSub>
                  </m:oMath>
                </a14:m>
                <a:r>
                  <a:rPr lang="tr-TR" sz="3600" dirty="0"/>
                  <a:t>. </a:t>
                </a:r>
              </a:p>
              <a:p>
                <a:pPr algn="just"/>
                <a:endParaRPr lang="tr-TR" sz="3600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36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tr-TR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tr-TR" sz="3600" b="0" i="1" smtClean="0">
                          <a:latin typeface="Cambria Math" panose="02040503050406030204" pitchFamily="18" charset="0"/>
                        </a:rPr>
                        <m:t>: </m:t>
                      </m:r>
                      <m:sSub>
                        <m:sSubPr>
                          <m:ctrlPr>
                            <a:rPr lang="tr-TR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tr-TR" sz="36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tr-TR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tr-TR" sz="36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tr-TR" sz="3600" b="0" i="1" smtClean="0">
                              <a:latin typeface="Cambria Math" panose="02040503050406030204" pitchFamily="18" charset="0"/>
                            </a:rPr>
                            <m:t>,0</m:t>
                          </m:r>
                        </m:sub>
                      </m:sSub>
                      <m:r>
                        <a:rPr lang="tr-TR" sz="3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tr-TR" sz="3600" b="0" i="1" smtClean="0">
                          <a:latin typeface="Cambria Math" panose="02040503050406030204" pitchFamily="18" charset="0"/>
                        </a:rPr>
                        <m:t>𝑣𝑠</m:t>
                      </m:r>
                      <m:r>
                        <a:rPr lang="tr-TR" sz="3600" b="0" i="1" smtClean="0">
                          <a:latin typeface="Cambria Math" panose="02040503050406030204" pitchFamily="18" charset="0"/>
                        </a:rPr>
                        <m:t>. </m:t>
                      </m:r>
                      <m:sSub>
                        <m:sSubPr>
                          <m:ctrlPr>
                            <a:rPr lang="tr-TR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36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tr-TR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tr-TR" sz="3600" b="0" i="1" smtClean="0">
                          <a:latin typeface="Cambria Math" panose="02040503050406030204" pitchFamily="18" charset="0"/>
                        </a:rPr>
                        <m:t>: </m:t>
                      </m:r>
                      <m:sSub>
                        <m:sSubPr>
                          <m:ctrlPr>
                            <a:rPr lang="tr-TR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tr-TR" sz="36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tr-TR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sSub>
                        <m:sSubPr>
                          <m:ctrlPr>
                            <a:rPr lang="tr-TR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tr-TR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  <m:r>
                            <a:rPr lang="tr-TR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,0</m:t>
                          </m:r>
                        </m:sub>
                      </m:sSub>
                    </m:oMath>
                  </m:oMathPara>
                </a14:m>
                <a:endParaRPr lang="tr-TR" sz="3600" dirty="0"/>
              </a:p>
              <a:p>
                <a:pPr marL="0" indent="0" algn="r">
                  <a:buNone/>
                </a:pPr>
                <a:r>
                  <a:rPr lang="tr-TR" sz="1300" dirty="0" err="1"/>
                  <a:t>Stock</a:t>
                </a:r>
                <a:r>
                  <a:rPr lang="tr-TR" sz="1300" dirty="0"/>
                  <a:t> </a:t>
                </a:r>
                <a:r>
                  <a:rPr lang="tr-TR" sz="1300" dirty="0" err="1"/>
                  <a:t>and</a:t>
                </a:r>
                <a:r>
                  <a:rPr lang="tr-TR" sz="1300" dirty="0"/>
                  <a:t> Watson (</a:t>
                </a:r>
                <a:r>
                  <a:rPr lang="tr-TR" sz="1300" dirty="0" err="1"/>
                  <a:t>Chapter</a:t>
                </a:r>
                <a:r>
                  <a:rPr lang="tr-TR" sz="1300" dirty="0"/>
                  <a:t> 7)</a:t>
                </a:r>
              </a:p>
              <a:p>
                <a:pPr marL="0" indent="0" algn="just">
                  <a:buNone/>
                </a:pPr>
                <a:endParaRPr lang="tr-TR" dirty="0"/>
              </a:p>
            </p:txBody>
          </p:sp>
        </mc:Choice>
        <mc:Fallback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97" r="-173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7267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6E435-069E-4DF2-1044-518FD8DC5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024FEA5-DA0C-93BA-9DCB-E578482F2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Hypothesis for </a:t>
            </a:r>
            <a:r>
              <a:rPr lang="tr-T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Multiple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Coefficien</a:t>
            </a:r>
            <a:r>
              <a:rPr lang="tr-TR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</a:t>
            </a:r>
            <a:r>
              <a:rPr lang="tr-T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tr-T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>
                <a:extLst>
                  <a:ext uri="{FF2B5EF4-FFF2-40B4-BE49-F238E27FC236}">
                    <a16:creationId xmlns:a16="http://schemas.microsoft.com/office/drawing/2014/main" id="{CB830E40-F5A0-7DB5-2DEA-7A3167508C3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 algn="l">
                  <a:buNone/>
                </a:pPr>
                <a:r>
                  <a:rPr lang="en-US" sz="2000" b="0" i="0" u="none" strike="noStrike" baseline="0" dirty="0">
                    <a:latin typeface="TimesTenLTStd-Roman"/>
                  </a:rPr>
                  <a:t>In general, a </a:t>
                </a:r>
                <a:r>
                  <a:rPr lang="en-US" sz="2000" b="1" i="0" u="none" strike="noStrike" baseline="0" dirty="0">
                    <a:latin typeface="TimesTenLTStd-Bold"/>
                  </a:rPr>
                  <a:t>joint hypothesis </a:t>
                </a:r>
                <a:r>
                  <a:rPr lang="en-US" sz="2000" b="0" i="0" u="none" strike="noStrike" baseline="0" dirty="0">
                    <a:latin typeface="TimesTenLTStd-Roman"/>
                  </a:rPr>
                  <a:t>is a hypothesis that imposes two or more restrictions</a:t>
                </a:r>
                <a:r>
                  <a:rPr lang="tr-TR" sz="2000" b="0" i="0" u="none" strike="noStrike" baseline="0" dirty="0">
                    <a:latin typeface="TimesTenLTStd-Roman"/>
                  </a:rPr>
                  <a:t> </a:t>
                </a:r>
                <a:r>
                  <a:rPr lang="en-US" sz="2000" b="0" i="0" u="none" strike="noStrike" baseline="0" dirty="0">
                    <a:latin typeface="TimesTenLTStd-Roman"/>
                  </a:rPr>
                  <a:t>on the regression coefficients. </a:t>
                </a:r>
                <a:r>
                  <a:rPr lang="tr-TR" sz="2000" dirty="0">
                    <a:latin typeface="TimesTenLTStd-Roman"/>
                  </a:rPr>
                  <a:t>C</a:t>
                </a:r>
                <a:r>
                  <a:rPr lang="en-US" sz="2000" b="0" i="0" u="none" strike="noStrike" baseline="0" dirty="0" err="1">
                    <a:latin typeface="TimesTenLTStd-Roman"/>
                  </a:rPr>
                  <a:t>onsider</a:t>
                </a:r>
                <a:r>
                  <a:rPr lang="en-US" sz="2000" b="0" i="0" u="none" strike="noStrike" baseline="0" dirty="0">
                    <a:latin typeface="TimesTenLTStd-Roman"/>
                  </a:rPr>
                  <a:t> joint null and alternative hypotheses</a:t>
                </a:r>
                <a:r>
                  <a:rPr lang="tr-TR" sz="2000" b="0" i="0" u="none" strike="noStrike" baseline="0" dirty="0">
                    <a:latin typeface="TimesTenLTStd-Roman"/>
                  </a:rPr>
                  <a:t> of </a:t>
                </a:r>
                <a:r>
                  <a:rPr lang="tr-TR" sz="2000" b="0" i="0" u="none" strike="noStrike" baseline="0" dirty="0" err="1">
                    <a:latin typeface="TimesTenLTStd-Roman"/>
                  </a:rPr>
                  <a:t>the</a:t>
                </a:r>
                <a:r>
                  <a:rPr lang="tr-TR" sz="2000" b="0" i="0" u="none" strike="noStrike" baseline="0" dirty="0">
                    <a:latin typeface="TimesTenLTStd-Roman"/>
                  </a:rPr>
                  <a:t> form</a:t>
                </a:r>
              </a:p>
              <a:p>
                <a:pPr marL="0" indent="0" algn="l">
                  <a:buNone/>
                </a:pPr>
                <a:endParaRPr lang="tr-TR" sz="2000" b="0" i="0" u="none" strike="noStrike" baseline="0" dirty="0">
                  <a:latin typeface="TimesTenLTStd-Roman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000" b="0" i="1" u="none" strike="noStrike" baseline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000" b="0" i="1" u="none" strike="noStrike" baseline="0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tr-TR" sz="2000" b="0" i="1" u="none" strike="noStrike" baseline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tr-TR" sz="2000" b="0" i="1" u="none" strike="noStrike" baseline="0" smtClean="0">
                          <a:latin typeface="Cambria Math" panose="02040503050406030204" pitchFamily="18" charset="0"/>
                        </a:rPr>
                        <m:t>: </m:t>
                      </m:r>
                      <m:sSub>
                        <m:sSubPr>
                          <m:ctrlPr>
                            <a:rPr lang="tr-TR" sz="2000" b="0" i="1" u="none" strike="noStrike" baseline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000" b="0" i="1" u="none" strike="noStrike" baseline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tr-TR" sz="2000" b="0" i="1" u="none" strike="noStrike" baseline="0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tr-TR" sz="2000" b="0" i="1" u="none" strike="noStrike" baseline="0" smtClean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tr-TR" sz="2000" b="0" i="1" u="none" strike="noStrike" baseline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000" b="0" i="1" u="none" strike="noStrike" baseline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tr-TR" sz="2000" b="0" i="1" u="none" strike="noStrike" baseline="0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tr-TR" sz="2000" b="0" i="1" u="none" strike="noStrike" baseline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tr-TR" sz="2000" b="0" i="1" u="none" strike="noStrike" baseline="0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tr-TR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tr-TR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tr-TR" sz="2000" i="1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tr-TR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tr-TR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lang="tr-TR" sz="20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tr-TR" sz="2000" b="0" i="1" smtClean="0">
                          <a:latin typeface="Cambria Math" panose="02040503050406030204" pitchFamily="18" charset="0"/>
                        </a:rPr>
                        <m:t>, ⋯, </m:t>
                      </m:r>
                      <m:r>
                        <m:rPr>
                          <m:sty m:val="p"/>
                        </m:rPr>
                        <a:rPr lang="tr-TR" sz="2000" i="0">
                          <a:latin typeface="Cambria Math" panose="02040503050406030204" pitchFamily="18" charset="0"/>
                        </a:rPr>
                        <m:t>for</m:t>
                      </m:r>
                      <m:r>
                        <a:rPr lang="tr-TR" sz="2000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sz="2000" i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tr-TR" sz="2000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sz="2000" i="0">
                          <a:latin typeface="Cambria Math" panose="02040503050406030204" pitchFamily="18" charset="0"/>
                        </a:rPr>
                        <m:t>total</m:t>
                      </m:r>
                      <m:r>
                        <a:rPr lang="tr-TR" sz="2000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sz="2000" i="0">
                          <a:latin typeface="Cambria Math" panose="02040503050406030204" pitchFamily="18" charset="0"/>
                        </a:rPr>
                        <m:t>of</m:t>
                      </m:r>
                      <m:r>
                        <a:rPr lang="tr-TR" sz="2000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sz="2000" i="0">
                          <a:latin typeface="Cambria Math" panose="02040503050406030204" pitchFamily="18" charset="0"/>
                        </a:rPr>
                        <m:t>q</m:t>
                      </m:r>
                      <m:r>
                        <a:rPr lang="tr-TR" sz="2000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sz="2000" i="0">
                          <a:latin typeface="Cambria Math" panose="02040503050406030204" pitchFamily="18" charset="0"/>
                        </a:rPr>
                        <m:t>restrictions</m:t>
                      </m:r>
                    </m:oMath>
                  </m:oMathPara>
                </a14:m>
                <a:endParaRPr lang="tr-TR" sz="2000" b="0" u="none" strike="noStrike" baseline="0" dirty="0">
                  <a:latin typeface="TimesTenLTStd-Roman"/>
                </a:endParaRPr>
              </a:p>
              <a:p>
                <a:pPr marL="0" indent="0">
                  <a:buNone/>
                </a:pPr>
                <a:r>
                  <a:rPr lang="tr-TR" sz="2000" dirty="0">
                    <a:latin typeface="TimesTenLTStd-Roman"/>
                  </a:rPr>
                  <a:t>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tr-TR" sz="2000" b="0" i="0" u="none" strike="noStrike" baseline="0" dirty="0">
                    <a:latin typeface="TimesTenLTStd-Roman"/>
                  </a:rPr>
                  <a:t> </a:t>
                </a:r>
                <a:r>
                  <a:rPr lang="tr-TR" sz="2000" b="0" i="0" u="none" strike="noStrike" baseline="0" dirty="0" err="1">
                    <a:latin typeface="TimesTenLTStd-Roman"/>
                  </a:rPr>
                  <a:t>one</a:t>
                </a:r>
                <a:r>
                  <a:rPr lang="tr-TR" sz="2000" b="0" i="0" u="none" strike="noStrike" baseline="0" dirty="0">
                    <a:latin typeface="TimesTenLTStd-Roman"/>
                  </a:rPr>
                  <a:t> </a:t>
                </a:r>
                <a:r>
                  <a:rPr lang="tr-TR" sz="2000" b="0" i="0" u="none" strike="noStrike" baseline="0" dirty="0" err="1">
                    <a:latin typeface="TimesTenLTStd-Roman"/>
                  </a:rPr>
                  <a:t>or</a:t>
                </a:r>
                <a:r>
                  <a:rPr lang="tr-TR" sz="2000" b="0" i="0" u="none" strike="noStrike" baseline="0" dirty="0">
                    <a:latin typeface="TimesTenLTStd-Roman"/>
                  </a:rPr>
                  <a:t> </a:t>
                </a:r>
                <a:r>
                  <a:rPr lang="tr-TR" sz="2000" b="0" i="0" u="none" strike="noStrike" baseline="0" dirty="0" err="1">
                    <a:latin typeface="TimesTenLTStd-Roman"/>
                  </a:rPr>
                  <a:t>more</a:t>
                </a:r>
                <a:r>
                  <a:rPr lang="tr-TR" sz="2000" b="0" i="0" u="none" strike="noStrike" baseline="0" dirty="0">
                    <a:latin typeface="TimesTenLTStd-Roman"/>
                  </a:rPr>
                  <a:t> of </a:t>
                </a:r>
                <a:r>
                  <a:rPr lang="tr-TR" sz="2000" b="0" i="0" u="none" strike="noStrike" baseline="0" dirty="0" err="1">
                    <a:latin typeface="TimesTenLTStd-Roman"/>
                  </a:rPr>
                  <a:t>the</a:t>
                </a:r>
                <a:r>
                  <a:rPr lang="tr-TR" sz="2000" b="0" i="0" u="none" strike="noStrike" baseline="0" dirty="0">
                    <a:latin typeface="TimesTenLTStd-Roman"/>
                  </a:rPr>
                  <a:t> </a:t>
                </a:r>
                <a:r>
                  <a:rPr lang="tr-TR" sz="2000" b="0" i="1" u="none" strike="noStrike" baseline="0" dirty="0">
                    <a:latin typeface="TimesTenLTStd-Roman"/>
                  </a:rPr>
                  <a:t>q </a:t>
                </a:r>
                <a:r>
                  <a:rPr lang="tr-TR" sz="2000" b="0" u="none" strike="noStrike" baseline="0" dirty="0" err="1">
                    <a:latin typeface="TimesTenLTStd-Roman"/>
                  </a:rPr>
                  <a:t>restrictions</a:t>
                </a:r>
                <a:r>
                  <a:rPr lang="tr-TR" sz="2000" b="0" u="none" strike="noStrike" baseline="0" dirty="0">
                    <a:latin typeface="TimesTenLTStd-Roman"/>
                  </a:rPr>
                  <a:t> </a:t>
                </a:r>
                <a:r>
                  <a:rPr lang="tr-TR" sz="2000" b="0" u="none" strike="noStrike" baseline="0" dirty="0" err="1">
                    <a:latin typeface="TimesTenLTStd-Roman"/>
                  </a:rPr>
                  <a:t>under</a:t>
                </a:r>
                <a:r>
                  <a:rPr lang="tr-TR" sz="2000" b="0" u="none" strike="noStrike" baseline="0" dirty="0">
                    <a:latin typeface="TimesTenLTStd-Roman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000" b="0" i="1" u="none" strike="noStrike" baseline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0" i="1" u="none" strike="noStrike" baseline="0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tr-TR" sz="2000" b="0" i="1" u="none" strike="noStrike" baseline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tr-TR" sz="2000" b="0" i="0" u="none" strike="noStrike" baseline="0" dirty="0">
                    <a:latin typeface="TimesTenLTStd-Roman"/>
                  </a:rPr>
                  <a:t> </a:t>
                </a:r>
                <a:r>
                  <a:rPr lang="tr-TR" sz="2000" b="0" i="0" u="none" strike="noStrike" baseline="0" dirty="0" err="1">
                    <a:latin typeface="TimesTenLTStd-Roman"/>
                  </a:rPr>
                  <a:t>does</a:t>
                </a:r>
                <a:r>
                  <a:rPr lang="tr-TR" sz="2000" b="0" i="0" u="none" strike="noStrike" baseline="0" dirty="0">
                    <a:latin typeface="TimesTenLTStd-Roman"/>
                  </a:rPr>
                  <a:t> not </a:t>
                </a:r>
                <a:r>
                  <a:rPr lang="tr-TR" sz="2000" b="0" i="0" u="none" strike="noStrike" baseline="0" dirty="0" err="1">
                    <a:latin typeface="TimesTenLTStd-Roman"/>
                  </a:rPr>
                  <a:t>hold</a:t>
                </a:r>
                <a:endParaRPr lang="tr-TR" sz="2000" b="0" i="0" u="none" strike="noStrike" baseline="0" dirty="0">
                  <a:latin typeface="TimesTenLTStd-Roman"/>
                </a:endParaRPr>
              </a:p>
              <a:p>
                <a:pPr marL="0" indent="0">
                  <a:buNone/>
                </a:pPr>
                <a:endParaRPr lang="tr-TR" sz="2000" dirty="0">
                  <a:latin typeface="TimesTenLTStd-Roman"/>
                </a:endParaRPr>
              </a:p>
              <a:p>
                <a:pPr marL="0" indent="0">
                  <a:buNone/>
                </a:pPr>
                <a:r>
                  <a:rPr lang="tr-TR" sz="2000" dirty="0" err="1">
                    <a:latin typeface="TimesTenLTStd-Roman"/>
                  </a:rPr>
                  <a:t>For</a:t>
                </a:r>
                <a:r>
                  <a:rPr lang="tr-TR" sz="2000" dirty="0">
                    <a:latin typeface="TimesTenLTStd-Roman"/>
                  </a:rPr>
                  <a:t> </a:t>
                </a:r>
                <a:r>
                  <a:rPr lang="tr-TR" sz="2000" dirty="0" err="1">
                    <a:latin typeface="TimesTenLTStd-Roman"/>
                  </a:rPr>
                  <a:t>significance</a:t>
                </a:r>
                <a:r>
                  <a:rPr lang="tr-TR" sz="2000" dirty="0">
                    <a:latin typeface="TimesTenLTStd-Roman"/>
                  </a:rPr>
                  <a:t> of </a:t>
                </a:r>
                <a:r>
                  <a:rPr lang="tr-TR" sz="2000" dirty="0" err="1">
                    <a:latin typeface="TimesTenLTStd-Roman"/>
                  </a:rPr>
                  <a:t>the</a:t>
                </a:r>
                <a:r>
                  <a:rPr lang="tr-TR" sz="2000" dirty="0">
                    <a:latin typeface="TimesTenLTStd-Roman"/>
                  </a:rPr>
                  <a:t> </a:t>
                </a:r>
                <a:r>
                  <a:rPr lang="tr-TR" sz="2000" dirty="0" err="1">
                    <a:latin typeface="TimesTenLTStd-Roman"/>
                  </a:rPr>
                  <a:t>all</a:t>
                </a:r>
                <a:r>
                  <a:rPr lang="tr-TR" sz="2000" dirty="0">
                    <a:latin typeface="TimesTenLTStd-Roman"/>
                  </a:rPr>
                  <a:t> </a:t>
                </a:r>
                <a:r>
                  <a:rPr lang="tr-TR" sz="2000" dirty="0" err="1">
                    <a:latin typeface="TimesTenLTStd-Roman"/>
                  </a:rPr>
                  <a:t>coefficients</a:t>
                </a:r>
                <a:r>
                  <a:rPr lang="tr-TR" sz="2000" dirty="0">
                    <a:latin typeface="TimesTenLTStd-Roman"/>
                  </a:rPr>
                  <a:t> </a:t>
                </a:r>
                <a:r>
                  <a:rPr lang="tr-TR" sz="2000" dirty="0" err="1">
                    <a:latin typeface="TimesTenLTStd-Roman"/>
                  </a:rPr>
                  <a:t>the</a:t>
                </a:r>
                <a:r>
                  <a:rPr lang="tr-TR" sz="2000" dirty="0">
                    <a:latin typeface="TimesTenLTStd-Roman"/>
                  </a:rPr>
                  <a:t> </a:t>
                </a:r>
                <a:r>
                  <a:rPr lang="tr-TR" sz="2000" dirty="0" err="1">
                    <a:latin typeface="TimesTenLTStd-Roman"/>
                  </a:rPr>
                  <a:t>null</a:t>
                </a:r>
                <a:r>
                  <a:rPr lang="tr-TR" sz="2000" dirty="0">
                    <a:latin typeface="TimesTenLTStd-Roman"/>
                  </a:rPr>
                  <a:t> </a:t>
                </a:r>
                <a:r>
                  <a:rPr lang="tr-TR" sz="2000" dirty="0" err="1">
                    <a:latin typeface="TimesTenLTStd-Roman"/>
                  </a:rPr>
                  <a:t>and</a:t>
                </a:r>
                <a:r>
                  <a:rPr lang="tr-TR" sz="2000" dirty="0">
                    <a:latin typeface="TimesTenLTStd-Roman"/>
                  </a:rPr>
                  <a:t> </a:t>
                </a:r>
                <a:r>
                  <a:rPr lang="tr-TR" sz="2000" dirty="0" err="1">
                    <a:latin typeface="TimesTenLTStd-Roman"/>
                  </a:rPr>
                  <a:t>alternative</a:t>
                </a:r>
                <a:r>
                  <a:rPr lang="tr-TR" sz="2000" dirty="0">
                    <a:latin typeface="TimesTenLTStd-Roman"/>
                  </a:rPr>
                  <a:t> </a:t>
                </a:r>
                <a:r>
                  <a:rPr lang="tr-TR" sz="2000" dirty="0" err="1">
                    <a:latin typeface="TimesTenLTStd-Roman"/>
                  </a:rPr>
                  <a:t>hypothesis</a:t>
                </a:r>
                <a:r>
                  <a:rPr lang="tr-TR" sz="2000" dirty="0">
                    <a:latin typeface="TimesTenLTStd-Roman"/>
                  </a:rPr>
                  <a:t> </a:t>
                </a:r>
                <a:r>
                  <a:rPr lang="tr-TR" sz="2000" dirty="0" err="1">
                    <a:latin typeface="TimesTenLTStd-Roman"/>
                  </a:rPr>
                  <a:t>are</a:t>
                </a:r>
                <a:r>
                  <a:rPr lang="tr-TR" sz="2000" b="0" i="0" u="none" strike="noStrike" baseline="0" dirty="0">
                    <a:latin typeface="TimesTenLTStd-Roman"/>
                  </a:rPr>
                  <a:t> </a:t>
                </a:r>
              </a:p>
              <a:p>
                <a:pPr marL="0" indent="0">
                  <a:buNone/>
                </a:pPr>
                <a:endParaRPr lang="tr-TR" sz="2000" b="0" i="0" u="none" strike="noStrike" baseline="0" dirty="0">
                  <a:latin typeface="TimesTenLTStd-Roman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tr-TR" sz="2000" b="0" i="1" u="none" strike="noStrike" baseline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0" i="1" u="none" strike="noStrike" baseline="0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tr-TR" sz="2000" b="0" i="1" u="none" strike="noStrike" baseline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tr-TR" sz="2000" b="0" i="1" u="none" strike="noStrike" baseline="0" smtClean="0">
                        <a:latin typeface="Cambria Math" panose="02040503050406030204" pitchFamily="18" charset="0"/>
                      </a:rPr>
                      <m:t>: </m:t>
                    </m:r>
                    <m:sSub>
                      <m:sSubPr>
                        <m:ctrlPr>
                          <a:rPr lang="tr-TR" sz="2000" b="0" i="1" u="none" strike="noStrike" baseline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0" i="1" u="none" strike="noStrike" baseline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tr-TR" sz="2000" b="0" i="1" u="none" strike="noStrike" baseline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tr-TR" sz="2000" b="0" i="1" u="none" strike="noStrike" baseline="0" smtClean="0">
                        <a:latin typeface="Cambria Math" panose="02040503050406030204" pitchFamily="18" charset="0"/>
                      </a:rPr>
                      <m:t>=0,</m:t>
                    </m:r>
                    <m:sSub>
                      <m:sSubPr>
                        <m:ctrlPr>
                          <a:rPr lang="tr-T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tr-T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tr-TR" sz="2000" i="1">
                        <a:latin typeface="Cambria Math" panose="02040503050406030204" pitchFamily="18" charset="0"/>
                      </a:rPr>
                      <m:t>=0</m:t>
                    </m:r>
                    <m:r>
                      <a:rPr lang="tr-TR" sz="2000" b="0" i="1" smtClean="0">
                        <a:latin typeface="Cambria Math" panose="02040503050406030204" pitchFamily="18" charset="0"/>
                      </a:rPr>
                      <m:t>, ⋯,</m:t>
                    </m:r>
                    <m:sSub>
                      <m:sSubPr>
                        <m:ctrlPr>
                          <a:rPr lang="tr-T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tr-T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tr-TR" sz="200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tr-TR" sz="2000" b="0" i="0" u="none" strike="noStrike" baseline="0" dirty="0">
                    <a:latin typeface="TimesTenLTStd-Roman"/>
                  </a:rPr>
                  <a:t> </a:t>
                </a:r>
                <a:r>
                  <a:rPr lang="tr-TR" sz="2000" b="0" i="0" u="none" strike="noStrike" baseline="0" dirty="0" err="1">
                    <a:latin typeface="TimesTenLTStd-Roman"/>
                  </a:rPr>
                  <a:t>vs</a:t>
                </a:r>
                <a:r>
                  <a:rPr lang="tr-TR" sz="2000" b="0" i="0" u="none" strike="noStrike" baseline="0" dirty="0">
                    <a:latin typeface="TimesTenLTStd-Roman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000" b="0" i="1" u="none" strike="noStrike" baseline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0" i="1" u="none" strike="noStrike" baseline="0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tr-TR" sz="2000" b="0" i="1" u="none" strike="noStrike" baseline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tr-TR" sz="2000" b="0" i="1" u="none" strike="noStrike" baseline="0" smtClean="0">
                        <a:latin typeface="Cambria Math" panose="02040503050406030204" pitchFamily="18" charset="0"/>
                      </a:rPr>
                      <m:t>: </m:t>
                    </m:r>
                    <m:sSub>
                      <m:sSubPr>
                        <m:ctrlPr>
                          <a:rPr lang="tr-TR" sz="2000" b="0" i="1" u="none" strike="noStrike" baseline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0" i="1" u="none" strike="noStrike" baseline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tr-TR" sz="2000" b="0" i="1" u="none" strike="noStrike" baseline="0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tr-TR" sz="2000" b="0" i="1" u="none" strike="noStrike" baseline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≠0,</m:t>
                    </m:r>
                    <m:r>
                      <a:rPr lang="tr-TR" sz="2000" b="0" i="0" u="none" strike="noStrike" baseline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tr-TR" sz="2000" b="0" i="0" u="none" strike="noStrike" baseline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at</m:t>
                    </m:r>
                    <m:r>
                      <a:rPr lang="tr-TR" sz="2000" b="0" i="0" u="none" strike="noStrike" baseline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tr-TR" sz="2000" b="0" i="0" u="none" strike="noStrike" baseline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least</m:t>
                    </m:r>
                    <m:r>
                      <a:rPr lang="tr-TR" sz="2000" b="0" i="0" u="none" strike="noStrike" baseline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tr-TR" sz="2000" b="0" i="0" u="none" strike="noStrike" baseline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one</m:t>
                    </m:r>
                    <m:r>
                      <a:rPr lang="tr-TR" sz="2000" b="0" i="0" u="none" strike="noStrike" baseline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tr-TR" sz="2000" b="0" i="0" u="none" strike="noStrike" baseline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j</m:t>
                    </m:r>
                    <m:r>
                      <a:rPr lang="tr-TR" sz="2000" b="0" i="0" u="none" strike="noStrike" baseline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tr-TR" sz="2000" b="0" i="0" u="none" strike="noStrike" baseline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j</m:t>
                    </m:r>
                    <m:r>
                      <a:rPr lang="tr-TR" sz="2000" b="0" i="0" u="none" strike="noStrike" baseline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=1, </m:t>
                    </m:r>
                    <m:r>
                      <a:rPr lang="tr-TR" sz="2000" b="0" i="1" u="none" strike="noStrike" baseline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⋯,</m:t>
                    </m:r>
                    <m:r>
                      <a:rPr lang="tr-TR" sz="2000" b="0" i="1" u="none" strike="noStrike" baseline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</m:oMath>
                </a14:m>
                <a:endParaRPr lang="tr-TR" sz="2000" b="0" i="0" u="none" strike="noStrike" baseline="0" dirty="0">
                  <a:latin typeface="TimesTenLTStd-Roman"/>
                </a:endParaRPr>
              </a:p>
              <a:p>
                <a:pPr marL="0" indent="0" algn="l">
                  <a:buNone/>
                </a:pPr>
                <a:endParaRPr lang="tr-TR" sz="1800" dirty="0">
                  <a:latin typeface="TimesTenLTStd-Roman"/>
                </a:endParaRPr>
              </a:p>
              <a:p>
                <a:pPr marL="0" indent="0" algn="l">
                  <a:buNone/>
                </a:pPr>
                <a:endParaRPr lang="tr-TR" b="1" dirty="0"/>
              </a:p>
              <a:p>
                <a:pPr marL="0" indent="0" algn="r">
                  <a:buNone/>
                </a:pPr>
                <a:endParaRPr lang="tr-TR" sz="1300" dirty="0"/>
              </a:p>
              <a:p>
                <a:pPr marL="0" indent="0" algn="r">
                  <a:buNone/>
                </a:pPr>
                <a:r>
                  <a:rPr lang="tr-TR" sz="1300" dirty="0" err="1"/>
                  <a:t>Stock</a:t>
                </a:r>
                <a:r>
                  <a:rPr lang="tr-TR" sz="1300" dirty="0"/>
                  <a:t> </a:t>
                </a:r>
                <a:r>
                  <a:rPr lang="tr-TR" sz="1300" dirty="0" err="1"/>
                  <a:t>and</a:t>
                </a:r>
                <a:r>
                  <a:rPr lang="tr-TR" sz="1300" dirty="0"/>
                  <a:t> Watson (</a:t>
                </a:r>
                <a:r>
                  <a:rPr lang="tr-TR" sz="1300" dirty="0" err="1"/>
                  <a:t>Chapter</a:t>
                </a:r>
                <a:r>
                  <a:rPr lang="tr-TR" sz="1300" dirty="0"/>
                  <a:t> 7)</a:t>
                </a:r>
              </a:p>
              <a:p>
                <a:pPr marL="0" indent="0" algn="just">
                  <a:buNone/>
                </a:pPr>
                <a:endParaRPr lang="tr-TR" dirty="0"/>
              </a:p>
            </p:txBody>
          </p:sp>
        </mc:Choice>
        <mc:Fallback>
          <p:sp>
            <p:nvSpPr>
              <p:cNvPr id="3" name="İçerik Yer Tutucusu 2">
                <a:extLst>
                  <a:ext uri="{FF2B5EF4-FFF2-40B4-BE49-F238E27FC236}">
                    <a16:creationId xmlns:a16="http://schemas.microsoft.com/office/drawing/2014/main" id="{CB830E40-F5A0-7DB5-2DEA-7A3167508C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80" t="-1961" b="-84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745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4C8F5-E12B-8553-F26E-9DF929D24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9DC2510-CAA6-31D1-297C-8537A03D8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 </a:t>
            </a:r>
            <a:r>
              <a:rPr lang="tr-TR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Statistics</a:t>
            </a:r>
            <a:r>
              <a:rPr lang="tr-T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tr-T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>
                <a:extLst>
                  <a:ext uri="{FF2B5EF4-FFF2-40B4-BE49-F238E27FC236}">
                    <a16:creationId xmlns:a16="http://schemas.microsoft.com/office/drawing/2014/main" id="{FBE06D55-8F1F-17C0-C968-D1378149DAA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50620"/>
                <a:ext cx="10515600" cy="5026343"/>
              </a:xfrm>
            </p:spPr>
            <p:txBody>
              <a:bodyPr>
                <a:normAutofit/>
              </a:bodyPr>
              <a:lstStyle/>
              <a:p>
                <a:pPr marL="0" indent="0" algn="l">
                  <a:buNone/>
                </a:pPr>
                <a:endParaRPr lang="tr-TR" sz="1800" dirty="0">
                  <a:latin typeface="TimesTenLTStd-Roman"/>
                </a:endParaRPr>
              </a:p>
              <a:p>
                <a:r>
                  <a:rPr lang="en-US" sz="1800" b="0" i="0" u="none" strike="noStrike" baseline="0" dirty="0">
                    <a:latin typeface="TimesTenLTStd-Roman"/>
                  </a:rPr>
                  <a:t>The </a:t>
                </a:r>
                <a:r>
                  <a:rPr lang="en-US" sz="1800" b="1" i="1" u="none" strike="noStrike" baseline="0" dirty="0">
                    <a:latin typeface="TimesTenLTStd-BoldItalic"/>
                  </a:rPr>
                  <a:t>F</a:t>
                </a:r>
                <a:r>
                  <a:rPr lang="en-US" sz="1800" b="1" i="0" u="none" strike="noStrike" baseline="0" dirty="0">
                    <a:latin typeface="TimesTenLTStd-Bold"/>
                  </a:rPr>
                  <a:t>-statistic </a:t>
                </a:r>
                <a:r>
                  <a:rPr lang="en-US" sz="1800" b="0" i="0" u="none" strike="noStrike" baseline="0" dirty="0">
                    <a:latin typeface="TimesTenLTStd-Roman"/>
                  </a:rPr>
                  <a:t>is used to test joint hypothesis about regression coefficients.</a:t>
                </a:r>
                <a:r>
                  <a:rPr lang="tr-TR" sz="1800" b="0" i="0" u="none" strike="noStrike" baseline="0" dirty="0">
                    <a:latin typeface="TimesTenLTStd-Roman"/>
                  </a:rPr>
                  <a:t> </a:t>
                </a:r>
              </a:p>
              <a:p>
                <a:r>
                  <a:rPr lang="en-US" sz="1800" dirty="0">
                    <a:latin typeface="TimesTenLTStd-Roman"/>
                  </a:rPr>
                  <a:t>The F-statistic with q = 2 restrictions</a:t>
                </a:r>
                <a:r>
                  <a:rPr lang="tr-TR" sz="1800" dirty="0">
                    <a:latin typeface="TimesTenLTStd-Roman"/>
                  </a:rPr>
                  <a:t>: </a:t>
                </a:r>
                <a:r>
                  <a:rPr lang="en-US" sz="1800" b="0" i="0" u="none" strike="noStrike" baseline="0" dirty="0">
                    <a:latin typeface="TimesTenLTStd-Roman"/>
                  </a:rPr>
                  <a:t>When the joint null hypothesis has the two</a:t>
                </a:r>
                <a:r>
                  <a:rPr lang="tr-TR" sz="1800" b="0" i="0" u="none" strike="noStrike" baseline="0" dirty="0">
                    <a:latin typeface="TimesTenLTStd-Roman"/>
                  </a:rPr>
                  <a:t> </a:t>
                </a:r>
                <a:r>
                  <a:rPr lang="en-US" sz="1800" b="0" i="0" u="none" strike="noStrike" baseline="0" dirty="0">
                    <a:latin typeface="TimesTenLTStd-Roman"/>
                  </a:rPr>
                  <a:t>restrictions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0" i="1" u="none" strike="noStrike" baseline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u="none" strike="noStrike" baseline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tr-TR" sz="1800" b="0" i="1" u="none" strike="noStrike" baseline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800" b="0" i="0" u="none" strike="noStrike" baseline="0" dirty="0">
                    <a:latin typeface="TimesTenLTStd-Roman"/>
                  </a:rPr>
                  <a:t> </a:t>
                </a:r>
                <a:r>
                  <a:rPr lang="en-US" sz="1800" b="0" i="0" u="none" strike="noStrike" baseline="0" dirty="0">
                    <a:latin typeface="PearsonMATHPRO08"/>
                  </a:rPr>
                  <a:t>= </a:t>
                </a:r>
                <a:r>
                  <a:rPr lang="en-US" sz="1800" b="0" i="0" u="none" strike="noStrike" baseline="0" dirty="0">
                    <a:latin typeface="TimesTenLTStd-Roman"/>
                  </a:rPr>
                  <a:t>0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tr-TR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800" dirty="0">
                    <a:latin typeface="TimesTenLTStd-Roman"/>
                  </a:rPr>
                  <a:t> </a:t>
                </a:r>
                <a:r>
                  <a:rPr lang="en-US" sz="1800" dirty="0">
                    <a:latin typeface="PearsonMATHPRO08"/>
                  </a:rPr>
                  <a:t>= </a:t>
                </a:r>
                <a:r>
                  <a:rPr lang="en-US" sz="1800" dirty="0">
                    <a:latin typeface="TimesTenLTStd-Roman"/>
                  </a:rPr>
                  <a:t>0 </a:t>
                </a:r>
                <a:r>
                  <a:rPr lang="en-US" sz="1800" b="0" i="0" u="none" strike="noStrike" baseline="0" dirty="0">
                    <a:latin typeface="TimesTenLTStd-Roman"/>
                  </a:rPr>
                  <a:t>the </a:t>
                </a:r>
                <a:r>
                  <a:rPr lang="en-US" sz="1800" b="0" i="1" u="none" strike="noStrike" baseline="0" dirty="0">
                    <a:latin typeface="TimesTenLTStd-Italic"/>
                  </a:rPr>
                  <a:t>F</a:t>
                </a:r>
                <a:r>
                  <a:rPr lang="en-US" sz="1800" b="0" i="0" u="none" strike="noStrike" baseline="0" dirty="0">
                    <a:latin typeface="TimesTenLTStd-Roman"/>
                  </a:rPr>
                  <a:t>-statistic combines the two </a:t>
                </a:r>
                <a:r>
                  <a:rPr lang="en-US" sz="1800" b="0" i="1" u="none" strike="noStrike" baseline="0" dirty="0">
                    <a:latin typeface="TimesTenLTStd-Italic"/>
                  </a:rPr>
                  <a:t>t</a:t>
                </a:r>
                <a:r>
                  <a:rPr lang="en-US" sz="1800" b="0" i="0" u="none" strike="noStrike" baseline="0" dirty="0">
                    <a:latin typeface="TimesTenLTStd-Roman"/>
                  </a:rPr>
                  <a:t>-statistics</a:t>
                </a:r>
                <a:r>
                  <a:rPr lang="tr-TR" sz="1800" b="0" i="0" u="none" strike="noStrike" baseline="0" dirty="0">
                    <a:latin typeface="TimesTenLTStd-Roman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1800" b="0" i="1" u="none" strike="noStrike" baseline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1800" b="0" i="1" u="none" strike="noStrike" baseline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tr-TR" sz="1800" b="0" i="1" u="none" strike="noStrike" baseline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tr-TR" sz="1800" b="0" i="0" u="none" strike="noStrike" baseline="0" dirty="0">
                    <a:latin typeface="TimesTenLTStd-Roman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1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tr-TR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tr-TR" sz="1800" b="0" i="0" u="none" strike="noStrike" baseline="0" dirty="0">
                    <a:latin typeface="TimesTenLTStd-Roman"/>
                  </a:rPr>
                  <a:t> </a:t>
                </a:r>
                <a:r>
                  <a:rPr lang="tr-TR" sz="1800" b="0" i="0" u="none" strike="noStrike" baseline="0" dirty="0" err="1">
                    <a:latin typeface="TimesTenLTStd-Roman"/>
                  </a:rPr>
                  <a:t>using</a:t>
                </a:r>
                <a:r>
                  <a:rPr lang="tr-TR" sz="1800" b="0" i="0" u="none" strike="noStrike" baseline="0" dirty="0">
                    <a:latin typeface="TimesTenLTStd-Roman"/>
                  </a:rPr>
                  <a:t> </a:t>
                </a:r>
                <a:r>
                  <a:rPr lang="tr-TR" sz="1800" b="0" i="0" u="none" strike="noStrike" baseline="0" dirty="0" err="1">
                    <a:latin typeface="TimesTenLTStd-Roman"/>
                  </a:rPr>
                  <a:t>the</a:t>
                </a:r>
                <a:r>
                  <a:rPr lang="tr-TR" sz="1800" b="0" i="0" u="none" strike="noStrike" baseline="0" dirty="0">
                    <a:latin typeface="TimesTenLTStd-Roman"/>
                  </a:rPr>
                  <a:t> </a:t>
                </a:r>
                <a:r>
                  <a:rPr lang="tr-TR" sz="1800" b="0" i="0" u="none" strike="noStrike" baseline="0" dirty="0" err="1">
                    <a:latin typeface="TimesTenLTStd-Roman"/>
                  </a:rPr>
                  <a:t>formula</a:t>
                </a:r>
                <a:endParaRPr lang="tr-TR" sz="1800" b="0" i="0" u="none" strike="noStrike" baseline="0" dirty="0">
                  <a:latin typeface="TimesTenLTStd-Roman"/>
                </a:endParaRPr>
              </a:p>
              <a:p>
                <a:endParaRPr lang="tr-TR" sz="1800" dirty="0">
                  <a:latin typeface="TimesTenLTStd-Roman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800" b="0" i="1" u="none" strike="noStrike" baseline="0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tr-TR" sz="1800" b="0" i="1" u="none" strike="noStrike" baseline="0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tr-TR" sz="1800" b="0" i="1" u="none" strike="noStrike" baseline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1800" b="0" i="1" u="none" strike="noStrike" baseline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1800" b="0" i="1" u="none" strike="noStrike" baseline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tr-TR" sz="1800" b="0" i="1" u="none" strike="noStrike" baseline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tr-TR" sz="1800" b="0" i="1" u="none" strike="noStrike" baseline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tr-TR" sz="1800" b="0" i="1" u="none" strike="noStrike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tr-TR" sz="1800" b="0" i="1" u="none" strike="noStrike" baseline="0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tr-TR" sz="1800" b="0" i="1" u="none" strike="noStrike" baseline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tr-TR" sz="1800" b="0" i="1" u="none" strike="noStrike" baseline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tr-TR" sz="1800" b="0" i="1" u="none" strike="noStrike" baseline="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tr-T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tr-TR" sz="18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tr-TR" sz="1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tr-TR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tr-TR" sz="18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sSub>
                                <m:sSubPr>
                                  <m:ctrlPr>
                                    <a:rPr lang="tr-TR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tr-TR" sz="1800" b="0" i="1" u="none" strike="noStrike" baseline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tr-TR" sz="1800" b="0" i="1" u="none" strike="noStrike" baseline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𝜌</m:t>
                                      </m:r>
                                    </m:e>
                                  </m:acc>
                                </m:e>
                                <m:sub>
                                  <m:sSub>
                                    <m:sSubPr>
                                      <m:ctrlPr>
                                        <a:rPr lang="tr-TR" sz="1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tr-TR" sz="18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tr-TR" sz="1800" b="0" i="1" smtClean="0">
                                          <a:latin typeface="Cambria Math" panose="02040503050406030204" pitchFamily="18" charset="0"/>
                                        </a:rPr>
                                        <m:t>1,</m:t>
                                      </m:r>
                                      <m:sSub>
                                        <m:sSubPr>
                                          <m:ctrlPr>
                                            <a:rPr lang="tr-TR" sz="18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tr-TR" sz="1800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e>
                                        <m:sub>
                                          <m:r>
                                            <a:rPr lang="tr-TR" sz="18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sub>
                                  </m:sSub>
                                </m:sub>
                              </m:sSub>
                            </m:num>
                            <m:den>
                              <m:r>
                                <a:rPr lang="tr-TR" sz="1800" b="0" i="1" u="none" strike="noStrike" baseline="0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bSup>
                                <m:sSubSupPr>
                                  <m:ctrlPr>
                                    <a:rPr lang="tr-TR" sz="1800" b="0" i="1" u="none" strike="noStrike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tr-TR" sz="1800" b="0" i="1" u="none" strike="noStrike" baseline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tr-TR" sz="1800" b="0" i="1" u="none" strike="noStrike" baseline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𝜌</m:t>
                                      </m:r>
                                    </m:e>
                                  </m:acc>
                                </m:e>
                                <m:sub>
                                  <m:sSub>
                                    <m:sSubPr>
                                      <m:ctrlPr>
                                        <a:rPr lang="tr-TR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tr-TR" sz="18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tr-TR" sz="1800" i="1">
                                          <a:latin typeface="Cambria Math" panose="02040503050406030204" pitchFamily="18" charset="0"/>
                                        </a:rPr>
                                        <m:t>1,</m:t>
                                      </m:r>
                                      <m:sSub>
                                        <m:sSubPr>
                                          <m:ctrlPr>
                                            <a:rPr lang="tr-TR"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tr-TR" sz="1800" i="1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e>
                                        <m:sub>
                                          <m:r>
                                            <a:rPr lang="tr-TR" sz="18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sub>
                                  </m:sSub>
                                </m:sub>
                                <m:sup>
                                  <m:r>
                                    <a:rPr lang="tr-TR" sz="1800" b="0" i="1" u="none" strike="noStrike" baseline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den>
                          </m:f>
                        </m:e>
                      </m:d>
                    </m:oMath>
                  </m:oMathPara>
                </a14:m>
                <a:endParaRPr lang="tr-TR" sz="1800" b="0" i="0" u="none" strike="noStrike" baseline="0" dirty="0">
                  <a:latin typeface="TimesTenLTStd-Roman"/>
                </a:endParaRPr>
              </a:p>
              <a:p>
                <a:pPr marL="0" indent="0" algn="l">
                  <a:buNone/>
                </a:pPr>
                <a:endParaRPr lang="tr-TR" sz="1800" b="0" i="0" u="none" strike="noStrike" baseline="0" dirty="0">
                  <a:latin typeface="TimesTenLTStd-Roman"/>
                </a:endParaRPr>
              </a:p>
              <a:p>
                <a:pPr marL="0" indent="0" algn="l">
                  <a:buNone/>
                </a:pPr>
                <a:r>
                  <a:rPr lang="tr-TR" sz="1800" b="0" i="0" u="none" strike="noStrike" baseline="0" dirty="0" err="1">
                    <a:latin typeface="TimesTenLTStd-Roman"/>
                  </a:rPr>
                  <a:t>where</a:t>
                </a:r>
                <a:r>
                  <a:rPr lang="tr-TR" sz="1800" b="0" i="0" u="none" strike="noStrike" baseline="0" dirty="0">
                    <a:latin typeface="TimesTenLTStd-Roman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tr-TR" sz="1800" b="0" i="1" u="none" strike="noStrike" baseline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̂"/>
                            <m:ctrlPr>
                              <a:rPr lang="tr-TR" sz="1800" b="0" i="1" u="none" strike="noStrike" baseline="0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tr-TR" sz="1800" b="0" i="1" u="none" strike="noStrike" baseline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</m:e>
                        </m:acc>
                      </m:e>
                      <m:sub>
                        <m:sSub>
                          <m:sSubPr>
                            <m:ctrlPr>
                              <a:rPr lang="tr-TR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18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tr-TR" sz="1800" i="1">
                                <a:latin typeface="Cambria Math" panose="02040503050406030204" pitchFamily="18" charset="0"/>
                              </a:rPr>
                              <m:t>1,</m:t>
                            </m:r>
                            <m:sSub>
                              <m:sSubPr>
                                <m:ctrlPr>
                                  <a:rPr lang="tr-T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18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tr-TR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sub>
                      <m:sup>
                        <m:r>
                          <a:rPr lang="tr-TR" sz="1800" b="0" i="1" u="none" strike="noStrike" baseline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1800" b="0" i="0" u="none" strike="noStrike" baseline="0" dirty="0">
                    <a:latin typeface="TimesTenLTStd-Roman"/>
                  </a:rPr>
                  <a:t>is an estimator of the correlation between the two </a:t>
                </a:r>
                <a:r>
                  <a:rPr lang="en-US" sz="1800" b="0" i="1" u="none" strike="noStrike" baseline="0" dirty="0">
                    <a:latin typeface="TimesTenLTStd-Italic"/>
                  </a:rPr>
                  <a:t>t</a:t>
                </a:r>
                <a:r>
                  <a:rPr lang="en-US" sz="1800" b="0" i="0" u="none" strike="noStrike" baseline="0" dirty="0">
                    <a:latin typeface="TimesTenLTStd-Roman"/>
                  </a:rPr>
                  <a:t>-statistics.</a:t>
                </a:r>
                <a:endParaRPr lang="tr-TR" sz="1800" b="0" i="0" u="none" strike="noStrike" baseline="0" dirty="0">
                  <a:latin typeface="TimesTenLTStd-Roman"/>
                </a:endParaRPr>
              </a:p>
              <a:p>
                <a:r>
                  <a:rPr lang="tr-TR" sz="1800" dirty="0">
                    <a:latin typeface="TimesTenLTStd-Roman"/>
                  </a:rPr>
                  <a:t>F-</a:t>
                </a:r>
                <a:r>
                  <a:rPr lang="tr-TR" sz="1800" dirty="0" err="1">
                    <a:latin typeface="TimesTenLTStd-Roman"/>
                  </a:rPr>
                  <a:t>statistics</a:t>
                </a:r>
                <a:r>
                  <a:rPr lang="tr-TR" sz="1800" dirty="0">
                    <a:latin typeface="TimesTenLTStd-Roman"/>
                  </a:rPr>
                  <a:t> </a:t>
                </a:r>
                <a:r>
                  <a:rPr lang="tr-TR" sz="1800" dirty="0" err="1">
                    <a:latin typeface="TimesTenLTStd-Roman"/>
                  </a:rPr>
                  <a:t>and</a:t>
                </a:r>
                <a:r>
                  <a:rPr lang="tr-TR" sz="1800" dirty="0">
                    <a:latin typeface="TimesTenLTStd-Roman"/>
                  </a:rPr>
                  <a:t> p-</a:t>
                </a:r>
                <a:r>
                  <a:rPr lang="tr-TR" sz="1800" dirty="0" err="1">
                    <a:latin typeface="TimesTenLTStd-Roman"/>
                  </a:rPr>
                  <a:t>value</a:t>
                </a:r>
                <a:r>
                  <a:rPr lang="tr-TR" sz="1800" dirty="0">
                    <a:latin typeface="TimesTenLTStd-Roman"/>
                  </a:rPr>
                  <a:t> </a:t>
                </a:r>
                <a:r>
                  <a:rPr lang="tr-TR" sz="1800" dirty="0" err="1">
                    <a:latin typeface="TimesTenLTStd-Roman"/>
                  </a:rPr>
                  <a:t>using</a:t>
                </a:r>
                <a:r>
                  <a:rPr lang="tr-TR" sz="1800" dirty="0">
                    <a:latin typeface="TimesTenLTStd-Roman"/>
                  </a:rPr>
                  <a:t> F </a:t>
                </a:r>
                <a:r>
                  <a:rPr lang="tr-TR" sz="1800" dirty="0" err="1">
                    <a:latin typeface="TimesTenLTStd-Roman"/>
                  </a:rPr>
                  <a:t>statistics</a:t>
                </a:r>
                <a:r>
                  <a:rPr lang="tr-TR" sz="1800" dirty="0">
                    <a:latin typeface="TimesTenLTStd-Roman"/>
                  </a:rPr>
                  <a:t> </a:t>
                </a:r>
                <a:r>
                  <a:rPr lang="tr-TR" sz="1800" dirty="0" err="1">
                    <a:latin typeface="TimesTenLTStd-Roman"/>
                  </a:rPr>
                  <a:t>are</a:t>
                </a:r>
                <a:r>
                  <a:rPr lang="tr-TR" sz="1800" dirty="0">
                    <a:latin typeface="TimesTenLTStd-Roman"/>
                  </a:rPr>
                  <a:t> </a:t>
                </a:r>
                <a:r>
                  <a:rPr lang="tr-TR" sz="1800" dirty="0" err="1">
                    <a:latin typeface="TimesTenLTStd-Roman"/>
                  </a:rPr>
                  <a:t>reported</a:t>
                </a:r>
                <a:r>
                  <a:rPr lang="tr-TR" sz="1800" dirty="0">
                    <a:latin typeface="TimesTenLTStd-Roman"/>
                  </a:rPr>
                  <a:t> </a:t>
                </a:r>
                <a:r>
                  <a:rPr lang="tr-TR" sz="1800" dirty="0" err="1">
                    <a:latin typeface="TimesTenLTStd-Roman"/>
                  </a:rPr>
                  <a:t>by</a:t>
                </a:r>
                <a:r>
                  <a:rPr lang="tr-TR" sz="1800" dirty="0">
                    <a:latin typeface="TimesTenLTStd-Roman"/>
                  </a:rPr>
                  <a:t> </a:t>
                </a:r>
                <a:r>
                  <a:rPr lang="tr-TR" sz="1800" dirty="0" err="1">
                    <a:latin typeface="TimesTenLTStd-Roman"/>
                  </a:rPr>
                  <a:t>Eviews</a:t>
                </a:r>
                <a:r>
                  <a:rPr lang="tr-TR" sz="1800" dirty="0">
                    <a:latin typeface="TimesTenLTStd-Roman"/>
                  </a:rPr>
                  <a:t>. </a:t>
                </a:r>
                <a:endParaRPr lang="tr-TR" sz="1800" b="0" i="0" u="none" strike="noStrike" baseline="0" dirty="0">
                  <a:latin typeface="TimesTenLTStd-Roman"/>
                </a:endParaRPr>
              </a:p>
              <a:p>
                <a:pPr marL="0" indent="0">
                  <a:buNone/>
                </a:pPr>
                <a:endParaRPr lang="tr-TR" sz="1800" dirty="0">
                  <a:latin typeface="TimesTenLTStd-Roman"/>
                </a:endParaRPr>
              </a:p>
              <a:p>
                <a:pPr marL="0" indent="0">
                  <a:buNone/>
                </a:pPr>
                <a:endParaRPr lang="en-US" sz="1800" b="0" i="0" u="none" strike="noStrike" baseline="0" dirty="0">
                  <a:latin typeface="TimesTenLTStd-Roman"/>
                </a:endParaRPr>
              </a:p>
              <a:p>
                <a:pPr marL="0" indent="0" algn="r">
                  <a:buNone/>
                </a:pPr>
                <a:r>
                  <a:rPr lang="tr-TR" sz="1300" dirty="0" err="1"/>
                  <a:t>Stock</a:t>
                </a:r>
                <a:r>
                  <a:rPr lang="tr-TR" sz="1300" dirty="0"/>
                  <a:t> </a:t>
                </a:r>
                <a:r>
                  <a:rPr lang="tr-TR" sz="1300" dirty="0" err="1"/>
                  <a:t>and</a:t>
                </a:r>
                <a:r>
                  <a:rPr lang="tr-TR" sz="1300" dirty="0"/>
                  <a:t> Watson (</a:t>
                </a:r>
                <a:r>
                  <a:rPr lang="tr-TR" sz="1300" dirty="0" err="1"/>
                  <a:t>Chapter</a:t>
                </a:r>
                <a:r>
                  <a:rPr lang="tr-TR" sz="1300" dirty="0"/>
                  <a:t> 7)</a:t>
                </a:r>
              </a:p>
              <a:p>
                <a:pPr marL="0" indent="0" algn="just">
                  <a:buNone/>
                </a:pPr>
                <a:endParaRPr lang="tr-TR" dirty="0"/>
              </a:p>
            </p:txBody>
          </p:sp>
        </mc:Choice>
        <mc:Fallback>
          <p:sp>
            <p:nvSpPr>
              <p:cNvPr id="3" name="İçerik Yer Tutucusu 2">
                <a:extLst>
                  <a:ext uri="{FF2B5EF4-FFF2-40B4-BE49-F238E27FC236}">
                    <a16:creationId xmlns:a16="http://schemas.microsoft.com/office/drawing/2014/main" id="{FBE06D55-8F1F-17C0-C968-D1378149DAA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50620"/>
                <a:ext cx="10515600" cy="5026343"/>
              </a:xfrm>
              <a:blipFill>
                <a:blip r:embed="rId2"/>
                <a:stretch>
                  <a:fillRect l="-522" r="-5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8130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406609-F38D-7824-9740-39FAA76E0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Eviews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Application (1)</a:t>
            </a:r>
            <a:endParaRPr lang="tr-TR" dirty="0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80EB72D1-6D13-5B02-5DB4-9A4213BB6B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7"/>
            <a:ext cx="10515600" cy="4802187"/>
          </a:xfrm>
        </p:spPr>
      </p:pic>
    </p:spTree>
    <p:extLst>
      <p:ext uri="{BB962C8B-B14F-4D97-AF65-F5344CB8AC3E}">
        <p14:creationId xmlns:p14="http://schemas.microsoft.com/office/powerpoint/2010/main" val="3168062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AACD23-50AA-606A-554F-D00C75E78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Eviews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Application (2)</a:t>
            </a:r>
            <a:endParaRPr lang="tr-TR" dirty="0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D07E5529-C4D6-B2AB-6955-B08A7C8588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9"/>
            <a:ext cx="10515600" cy="4802186"/>
          </a:xfrm>
        </p:spPr>
      </p:pic>
    </p:spTree>
    <p:extLst>
      <p:ext uri="{BB962C8B-B14F-4D97-AF65-F5344CB8AC3E}">
        <p14:creationId xmlns:p14="http://schemas.microsoft.com/office/powerpoint/2010/main" val="617293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ED28A5-62C0-3F3C-61E6-13A82A7CF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Eviews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Application (3)</a:t>
            </a:r>
            <a:endParaRPr lang="tr-TR" dirty="0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F16DA806-2C0D-692B-9DE1-552B4F4BE2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9"/>
            <a:ext cx="10515600" cy="4802186"/>
          </a:xfrm>
        </p:spPr>
      </p:pic>
    </p:spTree>
    <p:extLst>
      <p:ext uri="{BB962C8B-B14F-4D97-AF65-F5344CB8AC3E}">
        <p14:creationId xmlns:p14="http://schemas.microsoft.com/office/powerpoint/2010/main" val="237902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14649</TotalTime>
  <Words>382</Words>
  <Application>Microsoft Office PowerPoint</Application>
  <PresentationFormat>Geniş ekran</PresentationFormat>
  <Paragraphs>52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PearsonMATHPRO08</vt:lpstr>
      <vt:lpstr>TimesTenLTStd-Bold</vt:lpstr>
      <vt:lpstr>TimesTenLTStd-BoldItalic</vt:lpstr>
      <vt:lpstr>TimesTenLTStd-Italic</vt:lpstr>
      <vt:lpstr>TimesTenLTStd-Roman</vt:lpstr>
      <vt:lpstr>Office Teması</vt:lpstr>
      <vt:lpstr>Econometrics </vt:lpstr>
      <vt:lpstr>Part VII</vt:lpstr>
      <vt:lpstr>Introduction</vt:lpstr>
      <vt:lpstr>Hypothesis for a Single Coefficient   </vt:lpstr>
      <vt:lpstr>Hypothesis for Multiple Coefficients   </vt:lpstr>
      <vt:lpstr>F Statistics   </vt:lpstr>
      <vt:lpstr>Eviews Application (1)</vt:lpstr>
      <vt:lpstr>Eviews Application (2)</vt:lpstr>
      <vt:lpstr>Eviews Application (3)</vt:lpstr>
      <vt:lpstr>Eviews Application (4)</vt:lpstr>
      <vt:lpstr>Eviews Application (5)</vt:lpstr>
      <vt:lpstr>Eviews Application (6)</vt:lpstr>
      <vt:lpstr>Eviews Application (7)</vt:lpstr>
      <vt:lpstr>Eviews Application (8)</vt:lpstr>
      <vt:lpstr>Eviews Application (9)</vt:lpstr>
      <vt:lpstr>Eviews Application (10)</vt:lpstr>
      <vt:lpstr>Analysis of the Models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YBU__TOSHIBA</dc:creator>
  <cp:lastModifiedBy>Sidika Basci</cp:lastModifiedBy>
  <cp:revision>573</cp:revision>
  <dcterms:created xsi:type="dcterms:W3CDTF">2015-09-29T09:43:27Z</dcterms:created>
  <dcterms:modified xsi:type="dcterms:W3CDTF">2025-03-02T07:54:15Z</dcterms:modified>
</cp:coreProperties>
</file>