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64" r:id="rId6"/>
    <p:sldId id="265" r:id="rId7"/>
    <p:sldId id="262" r:id="rId8"/>
    <p:sldId id="267" r:id="rId9"/>
    <p:sldId id="268" r:id="rId10"/>
    <p:sldId id="269" r:id="rId11"/>
    <p:sldId id="274" r:id="rId12"/>
    <p:sldId id="270" r:id="rId13"/>
    <p:sldId id="271" r:id="rId14"/>
    <p:sldId id="272" r:id="rId15"/>
    <p:sldId id="275" r:id="rId16"/>
    <p:sldId id="276" r:id="rId17"/>
    <p:sldId id="277" r:id="rId18"/>
    <p:sldId id="278" r:id="rId19"/>
    <p:sldId id="27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69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545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93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71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8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60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292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19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351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06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97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830F1-F7A2-41BB-ABE4-F1D79B6D3283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72E22-6C07-40BF-9089-4E4F73F353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54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b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Nonlinear Functions</a:t>
            </a: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March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2025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9297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Polynomials in 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GB" dirty="0"/>
              </a:p>
              <a:p>
                <a:pPr marL="0" indent="0" algn="just">
                  <a:buNone/>
                </a:pPr>
                <a:r>
                  <a:rPr lang="en-GB" dirty="0"/>
                  <a:t>The polynomial regression model of degree r is:</a:t>
                </a:r>
              </a:p>
              <a:p>
                <a:pPr marL="0" indent="0" algn="just">
                  <a:buNone/>
                </a:pPr>
                <a:endParaRPr lang="en-GB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Sup>
                      <m:sSub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GB" b="0" i="1" smtClean="0">
                        <a:latin typeface="Cambria Math" panose="02040503050406030204" pitchFamily="18" charset="0"/>
                      </a:rPr>
                      <m:t>+⋯+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sSubSup>
                      <m:sSub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bSup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=1, ⋯,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GB" dirty="0"/>
                  <a:t>  </a:t>
                </a:r>
                <a:r>
                  <a:rPr lang="en-GB" i="1" dirty="0"/>
                  <a:t> </a:t>
                </a:r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When r = 2 </a:t>
                </a:r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→ Quadratic</a:t>
                </a:r>
                <a:endParaRPr lang="en-GB" dirty="0"/>
              </a:p>
              <a:p>
                <a:r>
                  <a:rPr lang="en-GB" dirty="0"/>
                  <a:t>When r = 3 </a:t>
                </a:r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→ Cubic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8263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Interpreting the Coefficients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r>
              <a:rPr lang="en-GB" dirty="0"/>
              <a:t>Estimate the function.</a:t>
            </a:r>
          </a:p>
          <a:p>
            <a:pPr algn="just"/>
            <a:r>
              <a:rPr lang="en-GB" dirty="0"/>
              <a:t>Compute “effects” for different values of the independent variable </a:t>
            </a:r>
            <a:r>
              <a:rPr lang="en-GB" i="1" dirty="0"/>
              <a:t>X.</a:t>
            </a:r>
            <a:endParaRPr lang="en-GB" dirty="0"/>
          </a:p>
          <a:p>
            <a:pPr algn="just"/>
            <a:r>
              <a:rPr lang="en-GB" dirty="0"/>
              <a:t>Predict the change in the dependent variable </a:t>
            </a:r>
            <a:r>
              <a:rPr lang="en-GB" i="1" dirty="0"/>
              <a:t>Y </a:t>
            </a:r>
            <a:r>
              <a:rPr lang="en-GB" dirty="0"/>
              <a:t>for a change in the independent variable </a:t>
            </a:r>
            <a:r>
              <a:rPr lang="en-GB" i="1" dirty="0"/>
              <a:t>X.</a:t>
            </a:r>
          </a:p>
          <a:p>
            <a:pPr algn="just"/>
            <a:endParaRPr lang="en-GB" i="1" dirty="0"/>
          </a:p>
          <a:p>
            <a:pPr algn="just"/>
            <a:endParaRPr lang="en-GB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85802869"/>
              </p:ext>
            </p:extLst>
          </p:nvPr>
        </p:nvGraphicFramePr>
        <p:xfrm>
          <a:off x="6172200" y="1825623"/>
          <a:ext cx="5181600" cy="3965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19387472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42290190"/>
                    </a:ext>
                  </a:extLst>
                </a:gridCol>
              </a:tblGrid>
              <a:tr h="991394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Change in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Change in 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64009"/>
                  </a:ext>
                </a:extLst>
              </a:tr>
              <a:tr h="991394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From 5 to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3.4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468122"/>
                  </a:ext>
                </a:extLst>
              </a:tr>
              <a:tr h="991394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From 25 to 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1.7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682012"/>
                  </a:ext>
                </a:extLst>
              </a:tr>
              <a:tr h="991394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From 45 to 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839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881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GB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xample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The Test Score-Income Relation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endParaRPr lang="en-GB" dirty="0"/>
              </a:p>
              <a:p>
                <a:r>
                  <a:rPr lang="en-GB" i="1" dirty="0" err="1"/>
                  <a:t>Income</a:t>
                </a:r>
                <a:r>
                  <a:rPr lang="en-GB" sz="1400" i="1" dirty="0" err="1"/>
                  <a:t>i</a:t>
                </a:r>
                <a:r>
                  <a:rPr lang="en-GB" sz="1400" i="1" dirty="0"/>
                  <a:t> </a:t>
                </a:r>
                <a:r>
                  <a:rPr lang="en-GB" dirty="0"/>
                  <a:t>= average district income in (thousands of dollars per capita)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Quadratic specification:</a:t>
                </a:r>
              </a:p>
              <a:p>
                <a:pPr marL="0" indent="0">
                  <a:buNone/>
                </a:pPr>
                <a:endParaRPr lang="en-GB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𝑇𝑒𝑠𝑡𝑆𝑐𝑜𝑟𝑒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𝐼𝑛𝑐𝑜𝑚𝑒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𝐼𝑛𝑐𝑜𝑚𝑒</m:t>
                                  </m:r>
                                </m:e>
                                <m:sub>
                                  <m: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GB" sz="2400" dirty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Cubic specification:</a:t>
                </a:r>
              </a:p>
              <a:p>
                <a:pPr marL="0" indent="0">
                  <a:buNone/>
                </a:pPr>
                <a:endParaRPr lang="en-GB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𝑇𝑒𝑠𝑡𝑆𝑐𝑜𝑟𝑒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GB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𝐼𝑛𝑐𝑜𝑚𝑒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𝐼𝑛𝑐𝑜𝑚𝑒</m:t>
                                  </m:r>
                                </m:e>
                                <m:sub>
                                  <m: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𝐼𝑛𝑐𝑜𝑚𝑒</m:t>
                                  </m:r>
                                </m:e>
                                <m:sub>
                                  <m: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2400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4589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Hypothesis Testing of Linearity 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endParaRPr lang="en-GB" dirty="0"/>
              </a:p>
              <a:p>
                <a:pPr algn="just"/>
                <a:r>
                  <a:rPr lang="en-GB" dirty="0"/>
                  <a:t>For testing the null hypothesis of linearity, against the alternative that the population regression is quadratic and/or cubic, that is, it is a polynomial of degree up to 3, the null and the alternative hypothesis are as follows :</a:t>
                </a:r>
              </a:p>
              <a:p>
                <a:pPr algn="just"/>
                <a:endParaRPr lang="en-GB" dirty="0"/>
              </a:p>
              <a:p>
                <a:pPr marL="0" indent="0" algn="ctr">
                  <a:buNone/>
                </a:pPr>
                <a:r>
                  <a:rPr lang="en-GB" i="1" dirty="0"/>
                  <a:t>H</a:t>
                </a:r>
                <a:r>
                  <a:rPr lang="en-GB" sz="1400" dirty="0"/>
                  <a:t>0</a:t>
                </a:r>
                <a:r>
                  <a:rPr lang="en-GB" dirty="0"/>
                  <a:t>: population coefficients 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𝐼𝑛𝑐𝑜𝑚𝑒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𝐼𝑛𝑐𝑜𝑚𝑒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sz="1400" dirty="0"/>
                  <a:t> </a:t>
                </a:r>
                <a:r>
                  <a:rPr lang="en-GB" dirty="0"/>
                  <a:t>= 0</a:t>
                </a:r>
              </a:p>
              <a:p>
                <a:pPr marL="0" indent="0">
                  <a:buNone/>
                </a:pPr>
                <a:r>
                  <a:rPr lang="en-GB" i="1" dirty="0"/>
                  <a:t>             H</a:t>
                </a:r>
                <a:r>
                  <a:rPr lang="en-GB" sz="1400" dirty="0"/>
                  <a:t>1</a:t>
                </a:r>
                <a:r>
                  <a:rPr lang="en-GB" dirty="0"/>
                  <a:t>: at least one of these coefficients is nonzero.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SQ: What are the two steps you should do for this hypothesis?</a:t>
                </a:r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r="-1159" b="-2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918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Hypothesis Testing of Linearity (2)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5400" dirty="0"/>
              <a:t>You have to make F-test for this joint hypothesis.</a:t>
            </a:r>
          </a:p>
          <a:p>
            <a:pPr algn="just"/>
            <a:r>
              <a:rPr lang="en-GB" sz="5400" dirty="0"/>
              <a:t>If you reject the null hypothesis you have to make individual t-tests for each coefficient.  </a:t>
            </a:r>
          </a:p>
        </p:txBody>
      </p:sp>
    </p:spTree>
    <p:extLst>
      <p:ext uri="{BB962C8B-B14F-4D97-AF65-F5344CB8AC3E}">
        <p14:creationId xmlns:p14="http://schemas.microsoft.com/office/powerpoint/2010/main" val="2228023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Summary: Polynomial Regression Functions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Estimation of coefficients by OLS.</a:t>
            </a:r>
          </a:p>
          <a:p>
            <a:r>
              <a:rPr lang="en-GB" sz="4000" dirty="0"/>
              <a:t>Interpret the coefficients. (</a:t>
            </a:r>
            <a:r>
              <a:rPr lang="en-GB" sz="4000" dirty="0" err="1"/>
              <a:t>Ploting</a:t>
            </a:r>
            <a:r>
              <a:rPr lang="en-GB" sz="4000" dirty="0"/>
              <a:t> the predicted values can help for interpretation)</a:t>
            </a:r>
          </a:p>
          <a:p>
            <a:r>
              <a:rPr lang="en-GB" sz="4000" dirty="0"/>
              <a:t>Compute predicted Δ</a:t>
            </a:r>
            <a:r>
              <a:rPr lang="en-GB" sz="4000" i="1" dirty="0"/>
              <a:t>Y</a:t>
            </a:r>
            <a:r>
              <a:rPr lang="en-GB" sz="4000" dirty="0"/>
              <a:t>/Δ</a:t>
            </a:r>
            <a:r>
              <a:rPr lang="en-GB" sz="4000" i="1" dirty="0"/>
              <a:t>X </a:t>
            </a:r>
            <a:r>
              <a:rPr lang="en-GB" sz="4000" dirty="0"/>
              <a:t>at different values of </a:t>
            </a:r>
            <a:r>
              <a:rPr lang="en-GB" sz="4000" i="1" dirty="0"/>
              <a:t>X.</a:t>
            </a:r>
            <a:endParaRPr lang="en-GB" sz="4000" dirty="0"/>
          </a:p>
          <a:p>
            <a:pPr marL="0" indent="0">
              <a:buNone/>
            </a:pPr>
            <a:r>
              <a:rPr lang="en-GB" sz="4000" dirty="0"/>
              <a:t>•Make F and </a:t>
            </a:r>
            <a:r>
              <a:rPr lang="tr-TR" sz="4000" dirty="0"/>
              <a:t>t</a:t>
            </a:r>
            <a:r>
              <a:rPr lang="en-GB" sz="4000" dirty="0"/>
              <a:t> tests for determining the degree of the polynomial, </a:t>
            </a:r>
            <a:r>
              <a:rPr lang="en-GB" sz="4000" i="1" dirty="0"/>
              <a:t>r.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096476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Logorithmic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Functions of </a:t>
            </a:r>
            <a:r>
              <a:rPr lang="en-GB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and/or </a:t>
            </a:r>
            <a:r>
              <a:rPr lang="en-GB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5400" dirty="0"/>
              <a:t>ln(</a:t>
            </a:r>
            <a:r>
              <a:rPr lang="en-GB" sz="5400" i="1" dirty="0"/>
              <a:t>X</a:t>
            </a:r>
            <a:r>
              <a:rPr lang="en-GB" sz="5400" dirty="0"/>
              <a:t>) = the natural logarithm of </a:t>
            </a:r>
            <a:r>
              <a:rPr lang="en-GB" sz="5400" i="1" dirty="0"/>
              <a:t>X</a:t>
            </a:r>
            <a:endParaRPr lang="en-GB" sz="5400" dirty="0"/>
          </a:p>
          <a:p>
            <a:r>
              <a:rPr lang="en-GB" sz="5400" dirty="0"/>
              <a:t>Logarithmic transforms permit modelling relations in “percentage” terms rather than linearly.</a:t>
            </a:r>
          </a:p>
          <a:p>
            <a:pPr marL="0" indent="0">
              <a:buNone/>
            </a:pPr>
            <a:endParaRPr lang="en-GB" sz="5400" dirty="0"/>
          </a:p>
          <a:p>
            <a:pPr marL="0" indent="0" algn="r">
              <a:buNone/>
            </a:pPr>
            <a:r>
              <a:rPr lang="en-GB" sz="1400" dirty="0"/>
              <a:t>Stock &amp; Watson, Chapter 8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8950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Three Log Regression Specifications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I. Linear-Log </a:t>
                </a:r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→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𝑌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rPr>
                          <m:t>𝛽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0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rPr>
                          <m:t>𝛽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𝑙𝑛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𝑢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</m:oMath>
                </a14:m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II. Log-Linear </a:t>
                </a:r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→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ln</m:t>
                    </m:r>
                    <m:r>
                      <a:rPr lang="en-GB" b="0" i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(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𝑌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)</m:t>
                    </m:r>
                    <m:r>
                      <a:rPr lang="en-GB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rPr>
                          <m:t>𝛽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0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rPr>
                          <m:t>𝛽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𝑋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𝑢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</m:oMath>
                </a14:m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III. Log-Log </a:t>
                </a:r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→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𝑙𝑛</m:t>
                    </m:r>
                    <m:r>
                      <a:rPr lang="en-GB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(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𝑌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)=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rPr>
                          <m:t>𝛽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0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rPr>
                          <m:t>𝛽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𝑙𝑛</m:t>
                    </m:r>
                    <m:r>
                      <a:rPr lang="en-GB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⁡(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𝑋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)</m:t>
                    </m:r>
                    <m:r>
                      <a:rPr lang="en-GB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𝑢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</m:oMath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SQ: Interpret the coefficient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/>
                  <a:t>for models I, II and III.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2989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Interpretation of the coefficient for the Three Log Regression Specifications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Linear-Log Case:</a:t>
            </a:r>
          </a:p>
          <a:p>
            <a:pPr marL="0" indent="0">
              <a:buNone/>
            </a:pPr>
            <a:r>
              <a:rPr lang="en-GB" i="1" dirty="0"/>
              <a:t>A percentage change in X 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en-GB" i="1" dirty="0"/>
              <a:t> Change in Y</a:t>
            </a:r>
          </a:p>
          <a:p>
            <a:pPr marL="0" indent="0">
              <a:buNone/>
            </a:pPr>
            <a:endParaRPr lang="en-GB" i="1" dirty="0"/>
          </a:p>
          <a:p>
            <a:r>
              <a:rPr lang="en-GB" dirty="0"/>
              <a:t>Log-Linear Case:</a:t>
            </a:r>
          </a:p>
          <a:p>
            <a:pPr marL="0" indent="0">
              <a:buNone/>
            </a:pPr>
            <a:r>
              <a:rPr lang="en-GB" i="1" dirty="0"/>
              <a:t>Change in X 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→ Percentage </a:t>
            </a:r>
            <a:r>
              <a:rPr lang="en-GB" i="1" dirty="0"/>
              <a:t>change in Y</a:t>
            </a:r>
            <a:endParaRPr lang="en-GB" dirty="0"/>
          </a:p>
          <a:p>
            <a:endParaRPr lang="en-GB" dirty="0"/>
          </a:p>
          <a:p>
            <a:r>
              <a:rPr lang="en-GB" dirty="0"/>
              <a:t>Log-Log Case:</a:t>
            </a:r>
          </a:p>
          <a:p>
            <a:r>
              <a:rPr lang="en-GB" i="1" dirty="0"/>
              <a:t>Percentage change in X 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→ Percentage </a:t>
            </a:r>
            <a:r>
              <a:rPr lang="en-GB" i="1" dirty="0"/>
              <a:t>change in Y</a:t>
            </a:r>
            <a:endParaRPr lang="en-GB" dirty="0"/>
          </a:p>
          <a:p>
            <a:endParaRPr lang="en-GB" dirty="0"/>
          </a:p>
          <a:p>
            <a:r>
              <a:rPr lang="en-GB" dirty="0"/>
              <a:t>SQ: Interpretation of Log-Log Case resembles to what in economics?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273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Nonlinearity Comes from Parameters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 algn="just">
              <a:buNone/>
            </a:pPr>
            <a:r>
              <a:rPr lang="en-GB" sz="4800" dirty="0"/>
              <a:t>Models that are nonlinear in one or more parameters can be estimated by nonlinear least squares (NLS) (but not by OLS).</a:t>
            </a:r>
          </a:p>
        </p:txBody>
      </p:sp>
    </p:spTree>
    <p:extLst>
      <p:ext uri="{BB962C8B-B14F-4D97-AF65-F5344CB8AC3E}">
        <p14:creationId xmlns:p14="http://schemas.microsoft.com/office/powerpoint/2010/main" val="2292400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Linear Regression Functions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3600" dirty="0"/>
          </a:p>
          <a:p>
            <a:r>
              <a:rPr lang="en-GB" sz="3600" dirty="0"/>
              <a:t>The regression functions </a:t>
            </a:r>
            <a:r>
              <a:rPr lang="tr-TR" sz="3600" dirty="0"/>
              <a:t>that </a:t>
            </a:r>
            <a:r>
              <a:rPr lang="en-GB" sz="3600" dirty="0"/>
              <a:t>we studied so far were linear. </a:t>
            </a:r>
          </a:p>
          <a:p>
            <a:endParaRPr lang="tr-TR" sz="36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GB" sz="3200" dirty="0"/>
              <a:t>SQ: How do we understand that a function is linear?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89142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Linear Functions 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The slope is constant. </a:t>
            </a:r>
          </a:p>
          <a:p>
            <a:pPr algn="just"/>
            <a:endParaRPr lang="en-GB" sz="4000" dirty="0"/>
          </a:p>
          <a:p>
            <a:pPr algn="just"/>
            <a:r>
              <a:rPr lang="en-GB" sz="4000" dirty="0"/>
              <a:t>That is the effect of a change in </a:t>
            </a:r>
            <a:r>
              <a:rPr lang="en-GB" sz="4000" b="1" dirty="0"/>
              <a:t>X </a:t>
            </a:r>
            <a:r>
              <a:rPr lang="en-GB" sz="4000" dirty="0"/>
              <a:t>on </a:t>
            </a:r>
            <a:r>
              <a:rPr lang="en-GB" sz="4000" b="1" dirty="0"/>
              <a:t>Y </a:t>
            </a:r>
            <a:r>
              <a:rPr lang="en-GB" sz="4000" dirty="0"/>
              <a:t>is same every where.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89617" y="2043340"/>
            <a:ext cx="5181600" cy="4133623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cxnSp>
        <p:nvCxnSpPr>
          <p:cNvPr id="6" name="Connecteur droit avec flèche 5"/>
          <p:cNvCxnSpPr/>
          <p:nvPr/>
        </p:nvCxnSpPr>
        <p:spPr>
          <a:xfrm flipH="1" flipV="1">
            <a:off x="6644640" y="2534194"/>
            <a:ext cx="26126" cy="3048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6670766" y="5521234"/>
            <a:ext cx="3796937" cy="60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6923314" y="2956559"/>
            <a:ext cx="3100252" cy="2264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7637417" y="3466011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7637417" y="4058194"/>
            <a:ext cx="836023" cy="17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8763000" y="4917756"/>
            <a:ext cx="877389" cy="8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8763000" y="4284617"/>
            <a:ext cx="0" cy="641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6286501" y="2534194"/>
            <a:ext cx="261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10798629" y="558219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63418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Nonlinear Functions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The slope is not constant. </a:t>
            </a:r>
          </a:p>
          <a:p>
            <a:pPr algn="just"/>
            <a:endParaRPr lang="en-GB" sz="3600" dirty="0"/>
          </a:p>
          <a:p>
            <a:pPr algn="just"/>
            <a:r>
              <a:rPr lang="en-GB" sz="3600" dirty="0"/>
              <a:t>That is the effect of a change in </a:t>
            </a:r>
            <a:r>
              <a:rPr lang="en-GB" sz="3600" b="1" dirty="0"/>
              <a:t>X </a:t>
            </a:r>
            <a:r>
              <a:rPr lang="en-GB" sz="3600" dirty="0"/>
              <a:t>on </a:t>
            </a:r>
            <a:r>
              <a:rPr lang="en-GB" sz="3600" b="1" dirty="0"/>
              <a:t>Y </a:t>
            </a:r>
            <a:r>
              <a:rPr lang="en-GB" sz="3600" dirty="0"/>
              <a:t>is different for different values of </a:t>
            </a:r>
            <a:r>
              <a:rPr lang="en-GB" sz="3600" b="1" dirty="0"/>
              <a:t>X</a:t>
            </a:r>
            <a:r>
              <a:rPr lang="en-GB" sz="3600" dirty="0"/>
              <a:t>.  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1800" b="1" dirty="0"/>
              <a:t>Y</a:t>
            </a:r>
          </a:p>
        </p:txBody>
      </p:sp>
      <p:cxnSp>
        <p:nvCxnSpPr>
          <p:cNvPr id="6" name="Connecteur droit avec flèche 5"/>
          <p:cNvCxnSpPr/>
          <p:nvPr/>
        </p:nvCxnSpPr>
        <p:spPr>
          <a:xfrm flipH="1" flipV="1">
            <a:off x="6566263" y="2420983"/>
            <a:ext cx="43543" cy="3222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6609806" y="5643154"/>
            <a:ext cx="404077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>
            <a:off x="7401197" y="1541417"/>
            <a:ext cx="3161211" cy="3187337"/>
          </a:xfrm>
          <a:prstGeom prst="arc">
            <a:avLst>
              <a:gd name="adj1" fmla="val 5056401"/>
              <a:gd name="adj2" fmla="val 1106807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Connecteur droit 22"/>
          <p:cNvCxnSpPr/>
          <p:nvPr/>
        </p:nvCxnSpPr>
        <p:spPr>
          <a:xfrm>
            <a:off x="7401197" y="4066903"/>
            <a:ext cx="297180" cy="8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401197" y="3335383"/>
            <a:ext cx="0" cy="740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H="1" flipV="1">
            <a:off x="7950926" y="4563291"/>
            <a:ext cx="391886" cy="17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V="1">
            <a:off x="7950926" y="4345577"/>
            <a:ext cx="0" cy="226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054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1154" y="2951947"/>
            <a:ext cx="95097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dirty="0">
                <a:latin typeface="Verdana" panose="020B0604030504040204" pitchFamily="34" charset="0"/>
              </a:rPr>
              <a:t>But the linear approximation is not always a good one.</a:t>
            </a:r>
          </a:p>
        </p:txBody>
      </p:sp>
    </p:spTree>
    <p:extLst>
      <p:ext uri="{BB962C8B-B14F-4D97-AF65-F5344CB8AC3E}">
        <p14:creationId xmlns:p14="http://schemas.microsoft.com/office/powerpoint/2010/main" val="560584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Let </a:t>
            </a:r>
            <a:r>
              <a:rPr lang="en-GB" b="1" dirty="0"/>
              <a:t>X </a:t>
            </a:r>
            <a:r>
              <a:rPr lang="en-GB" dirty="0"/>
              <a:t>be student per teacher. </a:t>
            </a:r>
          </a:p>
          <a:p>
            <a:r>
              <a:rPr lang="en-GB" dirty="0"/>
              <a:t>Let </a:t>
            </a:r>
            <a:r>
              <a:rPr lang="en-GB" b="1" dirty="0"/>
              <a:t>Y </a:t>
            </a:r>
            <a:r>
              <a:rPr lang="en-GB" dirty="0"/>
              <a:t>be the average test score.</a:t>
            </a:r>
          </a:p>
          <a:p>
            <a:r>
              <a:rPr lang="en-GB" dirty="0"/>
              <a:t>Let the class size is small.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Reducing student per teacher by one have a great effect.</a:t>
            </a:r>
          </a:p>
          <a:p>
            <a:endParaRPr lang="en-GB" dirty="0"/>
          </a:p>
          <a:p>
            <a:r>
              <a:rPr lang="en-GB" dirty="0"/>
              <a:t>Let the class size is large.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Reducing student per teacher by one have a little effect.</a:t>
            </a:r>
          </a:p>
        </p:txBody>
      </p:sp>
    </p:spTree>
    <p:extLst>
      <p:ext uri="{BB962C8B-B14F-4D97-AF65-F5344CB8AC3E}">
        <p14:creationId xmlns:p14="http://schemas.microsoft.com/office/powerpoint/2010/main" val="4062304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Groups of Methods for Detecting and Modelling Nonlinear Regression Functions (1)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3200" b="1" dirty="0"/>
              <a:t>First Group</a:t>
            </a:r>
          </a:p>
          <a:p>
            <a:pPr marL="0" indent="0" algn="just">
              <a:buNone/>
            </a:pPr>
            <a:r>
              <a:rPr lang="en-GB" dirty="0"/>
              <a:t>The effect on the dependent variable of a change in one independent variable depends on the value of the independent variable itself.  </a:t>
            </a:r>
          </a:p>
          <a:p>
            <a:pPr marL="0" indent="0" algn="just">
              <a:buNone/>
            </a:pPr>
            <a:r>
              <a:rPr lang="en-GB" b="1" dirty="0"/>
              <a:t>Example: </a:t>
            </a:r>
            <a:r>
              <a:rPr lang="en-GB" dirty="0"/>
              <a:t>Reducing class sizes by one student per teacher might have a greater effect if class sizes are already manageably small than if they are so large that the teacher can do little more than keep the class under control.</a:t>
            </a:r>
          </a:p>
          <a:p>
            <a:pPr marL="0" indent="0" algn="r">
              <a:buNone/>
            </a:pPr>
            <a:r>
              <a:rPr lang="en-GB" sz="1200" dirty="0"/>
              <a:t>(Stock &amp; Watson, Chapter 8)</a:t>
            </a:r>
            <a:r>
              <a:rPr lang="en-GB" dirty="0"/>
              <a:t> </a:t>
            </a:r>
          </a:p>
          <a:p>
            <a:pPr marL="0" indent="0" algn="just">
              <a:buNone/>
            </a:pPr>
            <a:r>
              <a:rPr lang="en-GB" dirty="0"/>
              <a:t>SQ: Look at slide 4 again. Tell which region is manageable and in which region little can be done.   </a:t>
            </a:r>
          </a:p>
          <a:p>
            <a:pPr marL="0" indent="0" algn="just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84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Groups of Methods for Detecting and Modelling Nonlinear Regression Functions (2)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b="1" dirty="0"/>
              <a:t>Second Group</a:t>
            </a:r>
          </a:p>
          <a:p>
            <a:pPr marL="0" indent="0" algn="just">
              <a:buNone/>
            </a:pPr>
            <a:r>
              <a:rPr lang="en-GB" dirty="0"/>
              <a:t>The effect on the dependent variable of a change in one independent variable depends on the value of </a:t>
            </a:r>
            <a:r>
              <a:rPr lang="en-GB" b="1" dirty="0"/>
              <a:t>another</a:t>
            </a:r>
            <a:r>
              <a:rPr lang="en-GB" dirty="0"/>
              <a:t> independent variable.  </a:t>
            </a:r>
          </a:p>
          <a:p>
            <a:pPr marL="0" indent="0" algn="just">
              <a:buNone/>
            </a:pPr>
            <a:r>
              <a:rPr lang="en-GB" b="1" dirty="0"/>
              <a:t>Example: </a:t>
            </a:r>
            <a:r>
              <a:rPr lang="en-GB" dirty="0"/>
              <a:t>Students still learning English might especially benefit from having more on-to-one attention. Therefore, the effect on test scores of reducing the student-teacher ratio will be greater in districts with many students still learning English than in districts with few English learners.</a:t>
            </a:r>
          </a:p>
          <a:p>
            <a:pPr marL="0" indent="0" algn="r">
              <a:buNone/>
            </a:pPr>
            <a:r>
              <a:rPr lang="en-GB" sz="1400" dirty="0"/>
              <a:t>(Stock &amp; Watson, Chapter 8)</a:t>
            </a:r>
            <a:endParaRPr lang="en-GB" sz="1400" b="1" dirty="0"/>
          </a:p>
          <a:p>
            <a:pPr marL="0" indent="0" algn="just">
              <a:buNone/>
            </a:pPr>
            <a:endParaRPr lang="en-GB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pPr marL="0" indent="0">
                  <a:buNone/>
                </a:pPr>
                <a:r>
                  <a:rPr lang="en-GB" sz="1900" dirty="0"/>
                  <a:t>               Population regression </a:t>
                </a:r>
              </a:p>
              <a:p>
                <a:pPr marL="0" indent="0">
                  <a:buNone/>
                </a:pPr>
                <a:r>
                  <a:rPr lang="en-GB" sz="1900" dirty="0"/>
                  <a:t>               function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9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9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sz="19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9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9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GB" sz="1900" dirty="0"/>
              </a:p>
            </p:txBody>
          </p:sp>
        </mc:Choice>
        <mc:Fallback xmlns="">
          <p:sp>
            <p:nvSpPr>
              <p:cNvPr id="4" name="Espace réservé du contenu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Connecteur droit avec flèche 5"/>
          <p:cNvCxnSpPr/>
          <p:nvPr/>
        </p:nvCxnSpPr>
        <p:spPr>
          <a:xfrm flipH="1" flipV="1">
            <a:off x="6783977" y="2447109"/>
            <a:ext cx="17417" cy="3222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6801394" y="5669280"/>
            <a:ext cx="39536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H="1" flipV="1">
            <a:off x="7916091" y="2638697"/>
            <a:ext cx="2046515" cy="2325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 flipV="1">
            <a:off x="7097486" y="3335383"/>
            <a:ext cx="2838994" cy="1968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6409509" y="230777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10554789" y="5791200"/>
                <a:ext cx="457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4789" y="5791200"/>
                <a:ext cx="45719" cy="369332"/>
              </a:xfrm>
              <a:prstGeom prst="rect">
                <a:avLst/>
              </a:prstGeom>
              <a:blipFill>
                <a:blip r:embed="rId3"/>
                <a:stretch>
                  <a:fillRect l="-112500" r="-6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9226732" y="2857865"/>
                <a:ext cx="155447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Population regression function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GB" b="0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6732" y="2857865"/>
                <a:ext cx="1554479" cy="1200329"/>
              </a:xfrm>
              <a:prstGeom prst="rect">
                <a:avLst/>
              </a:prstGeom>
              <a:blipFill>
                <a:blip r:embed="rId4"/>
                <a:stretch>
                  <a:fillRect l="-3529" t="-3046" r="-50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Connecteur droit 16"/>
          <p:cNvCxnSpPr/>
          <p:nvPr/>
        </p:nvCxnSpPr>
        <p:spPr>
          <a:xfrm flipH="1" flipV="1">
            <a:off x="8133806" y="4345577"/>
            <a:ext cx="435428" cy="8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8133806" y="4058194"/>
            <a:ext cx="0" cy="287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>
            <a:off x="8133806" y="3335383"/>
            <a:ext cx="4354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8133806" y="2857865"/>
            <a:ext cx="0" cy="477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365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Nonlinear Functions of a Single Independent Variable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Polynomials in </a:t>
            </a:r>
            <a:r>
              <a:rPr lang="en-GB" b="1" i="1" dirty="0"/>
              <a:t>X</a:t>
            </a:r>
            <a:endParaRPr lang="en-GB" b="1" dirty="0"/>
          </a:p>
          <a:p>
            <a:pPr marL="0" indent="0" algn="just">
              <a:buNone/>
            </a:pPr>
            <a:r>
              <a:rPr lang="en-GB" dirty="0"/>
              <a:t>The population regression function is approximated by a quadratic, cubic, or higher-degree polynomial.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Logarithmic transformations</a:t>
            </a:r>
          </a:p>
          <a:p>
            <a:pPr marL="0" indent="0">
              <a:buNone/>
            </a:pPr>
            <a:r>
              <a:rPr lang="en-GB" i="1" dirty="0"/>
              <a:t>Y </a:t>
            </a:r>
            <a:r>
              <a:rPr lang="en-GB" dirty="0"/>
              <a:t>and/or </a:t>
            </a:r>
            <a:r>
              <a:rPr lang="en-GB" i="1" dirty="0"/>
              <a:t>X </a:t>
            </a:r>
            <a:r>
              <a:rPr lang="en-GB" dirty="0"/>
              <a:t>is transformed by taking its logarithm</a:t>
            </a:r>
          </a:p>
          <a:p>
            <a:pPr lvl="1"/>
            <a:r>
              <a:rPr lang="en-GB" dirty="0"/>
              <a:t>This gives a “percentages” interpretation that makes sense in many applications </a:t>
            </a:r>
          </a:p>
          <a:p>
            <a:pPr marL="457200" lvl="1" indent="0">
              <a:buNone/>
            </a:pPr>
            <a:endParaRPr lang="en-GB" dirty="0"/>
          </a:p>
          <a:p>
            <a:pPr marL="457200" lvl="1" indent="0" algn="r">
              <a:buNone/>
            </a:pPr>
            <a:r>
              <a:rPr lang="en-GB" sz="1300" dirty="0"/>
              <a:t>(Stock &amp; Watson, Chapter 8)</a:t>
            </a:r>
            <a:endParaRPr lang="en-GB" sz="1300" b="1" dirty="0"/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SQ: What do you understand when we say “percentages interpretation”?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4719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4111</TotalTime>
  <Words>960</Words>
  <Application>Microsoft Office PowerPoint</Application>
  <PresentationFormat>Geniş ekran</PresentationFormat>
  <Paragraphs>145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Verdana</vt:lpstr>
      <vt:lpstr>Wingdings</vt:lpstr>
      <vt:lpstr>Thème Office</vt:lpstr>
      <vt:lpstr>Econometrics Nonlinear Functions</vt:lpstr>
      <vt:lpstr>Linear Regression Functions</vt:lpstr>
      <vt:lpstr>Linear Functions </vt:lpstr>
      <vt:lpstr>Nonlinear Functions</vt:lpstr>
      <vt:lpstr>PowerPoint Sunusu</vt:lpstr>
      <vt:lpstr>Example</vt:lpstr>
      <vt:lpstr>Two Groups of Methods for Detecting and Modelling Nonlinear Regression Functions (1)</vt:lpstr>
      <vt:lpstr>Two Groups of Methods for Detecting and Modelling Nonlinear Regression Functions (2)</vt:lpstr>
      <vt:lpstr>Nonlinear Functions of a Single Independent Variable</vt:lpstr>
      <vt:lpstr>Polynomials in X</vt:lpstr>
      <vt:lpstr>Interpreting the Coefficients</vt:lpstr>
      <vt:lpstr>Example: The Test Score-Income Relation</vt:lpstr>
      <vt:lpstr>Hypothesis Testing of Linearity (1)</vt:lpstr>
      <vt:lpstr>Hypothesis Testing of Linearity (2)</vt:lpstr>
      <vt:lpstr>Summary: Polynomial Regression Functions</vt:lpstr>
      <vt:lpstr>Logorithmic Functions of Y and/or X</vt:lpstr>
      <vt:lpstr>The Three Log Regression Specifications</vt:lpstr>
      <vt:lpstr>Interpretation of the coefficient for the Three Log Regression Specifications</vt:lpstr>
      <vt:lpstr>If Nonlinearity Comes from Parameters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Econometrics</dc:title>
  <dc:creator>Windows User</dc:creator>
  <cp:lastModifiedBy>Sidika Basci</cp:lastModifiedBy>
  <cp:revision>131</cp:revision>
  <dcterms:created xsi:type="dcterms:W3CDTF">2021-05-15T13:12:54Z</dcterms:created>
  <dcterms:modified xsi:type="dcterms:W3CDTF">2025-03-10T12:25:07Z</dcterms:modified>
</cp:coreProperties>
</file>