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691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545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93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715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83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604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292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199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351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062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976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542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178186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b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 Selection</a:t>
            </a:r>
            <a:endParaRPr lang="en-GB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265713" y="3300549"/>
            <a:ext cx="5712823" cy="1243148"/>
          </a:xfrm>
        </p:spPr>
        <p:txBody>
          <a:bodyPr/>
          <a:lstStyle/>
          <a:p>
            <a:endParaRPr lang="en-GB" dirty="0"/>
          </a:p>
          <a:p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March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2025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49297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MECHANICAL CHOICE METHODS OF MODEL SELECTION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(3)</a:t>
            </a:r>
            <a:b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widely recognized model selection criteria are:</a:t>
            </a:r>
            <a:endParaRPr lang="en-GB" dirty="0"/>
          </a:p>
          <a:p>
            <a:endParaRPr lang="en-GB" dirty="0"/>
          </a:p>
          <a:p>
            <a:pPr lvl="0"/>
            <a:r>
              <a:rPr lang="en-US" dirty="0" err="1"/>
              <a:t>Akaike</a:t>
            </a:r>
            <a:r>
              <a:rPr lang="en-US" dirty="0"/>
              <a:t> Information Criterion (</a:t>
            </a:r>
            <a:r>
              <a:rPr lang="en-US" i="1" dirty="0"/>
              <a:t>AIC</a:t>
            </a:r>
            <a:r>
              <a:rPr lang="en-US" dirty="0"/>
              <a:t>; </a:t>
            </a:r>
            <a:r>
              <a:rPr lang="en-US" dirty="0" err="1"/>
              <a:t>Akaike</a:t>
            </a:r>
            <a:r>
              <a:rPr lang="en-US" dirty="0"/>
              <a:t>, 1973; </a:t>
            </a:r>
            <a:r>
              <a:rPr lang="en-US" dirty="0" err="1"/>
              <a:t>Akaike</a:t>
            </a:r>
            <a:r>
              <a:rPr lang="en-US" dirty="0"/>
              <a:t>, 1974)</a:t>
            </a:r>
            <a:endParaRPr lang="tr-TR" dirty="0"/>
          </a:p>
          <a:p>
            <a:pPr lvl="0"/>
            <a:endParaRPr lang="en-GB" dirty="0"/>
          </a:p>
          <a:p>
            <a:pPr lvl="0"/>
            <a:r>
              <a:rPr lang="en-US" dirty="0"/>
              <a:t>Schwarz Criterion (</a:t>
            </a:r>
            <a:r>
              <a:rPr lang="en-US" i="1" dirty="0"/>
              <a:t>SC</a:t>
            </a:r>
            <a:r>
              <a:rPr lang="en-US" dirty="0"/>
              <a:t>; Schwarz, 1978; </a:t>
            </a:r>
            <a:r>
              <a:rPr lang="en-US" dirty="0" err="1"/>
              <a:t>Rissanen</a:t>
            </a:r>
            <a:r>
              <a:rPr lang="en-US" dirty="0"/>
              <a:t>, 1978) </a:t>
            </a:r>
            <a:endParaRPr lang="tr-TR" dirty="0"/>
          </a:p>
          <a:p>
            <a:pPr lvl="0"/>
            <a:endParaRPr lang="en-GB" dirty="0"/>
          </a:p>
          <a:p>
            <a:pPr lvl="0"/>
            <a:r>
              <a:rPr lang="en-US" dirty="0" err="1"/>
              <a:t>Hannan</a:t>
            </a:r>
            <a:r>
              <a:rPr lang="en-US" dirty="0"/>
              <a:t>-Quinn Criterion (</a:t>
            </a:r>
            <a:r>
              <a:rPr lang="en-US" i="1" dirty="0"/>
              <a:t>HQC</a:t>
            </a:r>
            <a:r>
              <a:rPr lang="en-US" dirty="0"/>
              <a:t>; </a:t>
            </a:r>
            <a:r>
              <a:rPr lang="en-US" dirty="0" err="1"/>
              <a:t>Hannan</a:t>
            </a:r>
            <a:r>
              <a:rPr lang="en-US" dirty="0"/>
              <a:t> and Quinn, 1979; Quinn, 1980)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34882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MECHANICAL CHOICE METHODS OF MODEL SELECTION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𝐴𝐼𝐶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)=</m:t>
                      </m:r>
                      <m:func>
                        <m:func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(</m:t>
                          </m:r>
                          <m:sSubSup>
                            <m:sSub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acc>
                                <m:accPr>
                                  <m:chr m:val="̂"/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)+</m:t>
                          </m:r>
                        </m:e>
                      </m:func>
                      <m:f>
                        <m:fPr>
                          <m:type m:val="lin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(2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tr-TR" dirty="0"/>
              </a:p>
              <a:p>
                <a:endParaRPr lang="en-GB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𝑆𝐶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GB" i="1">
                          <a:latin typeface="Cambria Math" panose="02040503050406030204" pitchFamily="18" charset="0"/>
                        </a:rPr>
                        <m:t>   =</m:t>
                      </m:r>
                      <m:func>
                        <m:func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(</m:t>
                          </m:r>
                          <m:sSubSup>
                            <m:sSub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acc>
                                <m:accPr>
                                  <m:chr m:val="̂"/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)+</m:t>
                          </m:r>
                        </m:e>
                      </m:func>
                      <m:r>
                        <a:rPr lang="en-GB" i="1">
                          <a:latin typeface="Cambria Math" panose="02040503050406030204" pitchFamily="18" charset="0"/>
                        </a:rPr>
                        <m:t>𝑘</m:t>
                      </m:r>
                      <m:f>
                        <m:fPr>
                          <m:type m:val="lin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func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tr-TR" dirty="0"/>
              </a:p>
              <a:p>
                <a:endParaRPr lang="en-GB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𝐻𝑄𝐶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)=</m:t>
                      </m:r>
                      <m:func>
                        <m:func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sSubSup>
                            <m:sSub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acc>
                                <m:accPr>
                                  <m:chr m:val="̂"/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)+</m:t>
                          </m:r>
                        </m:e>
                      </m:func>
                      <m:r>
                        <a:rPr lang="en-GB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𝑘</m:t>
                      </m:r>
                      <m:func>
                        <m:func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(</m:t>
                          </m:r>
                          <m:f>
                            <m:fPr>
                              <m:type m:val="lin"/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>
                                      <a:latin typeface="Cambria Math" panose="02040503050406030204" pitchFamily="18" charset="0"/>
                                    </a:rPr>
                                    <m:t>ln</m:t>
                                  </m:r>
                                </m:fName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func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den>
                          </m:f>
                        </m:e>
                      </m:func>
                      <m:r>
                        <a:rPr lang="en-GB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dirty="0"/>
              </a:p>
              <a:p>
                <a:endParaRPr lang="tr-TR" dirty="0"/>
              </a:p>
              <a:p>
                <a:pPr algn="just"/>
                <a:r>
                  <a:rPr lang="en-US" dirty="0"/>
                  <a:t>All of these criteria share the concept of imposing a penalty for adding regressors to the model, and the primary distinction among them lies in the specific penalties used. </a:t>
                </a:r>
                <a:endParaRPr lang="tr-TR" dirty="0"/>
              </a:p>
              <a:p>
                <a:pPr algn="just"/>
                <a:r>
                  <a:rPr lang="en-US" dirty="0"/>
                  <a:t>When comparing two or more models, the preferred choice is the model that exhibits the lowest value of the criteria.</a:t>
                </a:r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14006" r="-9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3726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THEORY BASED MODEL SELECTION APPROACH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/>
              <a:t> 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Several authors, such as </a:t>
            </a:r>
            <a:r>
              <a:rPr lang="en-US" dirty="0" err="1"/>
              <a:t>Amemiya</a:t>
            </a:r>
            <a:r>
              <a:rPr lang="en-US" dirty="0"/>
              <a:t> (1980) and Judge et al. (1985), have raised concerns about the reliance on mechanical model selection procedures and have proposed a theory-based approach as an alternative. </a:t>
            </a:r>
            <a:endParaRPr lang="tr-TR" dirty="0"/>
          </a:p>
          <a:p>
            <a:pPr algn="just"/>
            <a:r>
              <a:rPr lang="en-US" dirty="0"/>
              <a:t>They argue that models should be selected based on a solid theoretical foundation rather than solely relying on criteria or algorithms. </a:t>
            </a:r>
            <a:endParaRPr lang="tr-TR" dirty="0"/>
          </a:p>
          <a:p>
            <a:pPr algn="just"/>
            <a:r>
              <a:rPr lang="en-US" dirty="0"/>
              <a:t>Hendry (1995) supports this notion and suggests starting with a complex model that encompasses all potential specifications, and then systematically simplifying it based on theoretical insights and empirical evidence.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5110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NON-NORMAL ERROR TERMS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(1)</a:t>
            </a:r>
            <a:endParaRPr lang="en-GB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3200" dirty="0"/>
              <a:t>In the majority of theoretical and empirical studies, it is commonly assumed that the error terms in econometric models follow a normal distribution. </a:t>
            </a:r>
            <a:endParaRPr lang="tr-TR" sz="3200" dirty="0"/>
          </a:p>
          <a:p>
            <a:pPr algn="just"/>
            <a:r>
              <a:rPr lang="en-US" sz="3200" dirty="0"/>
              <a:t>However, financial data often exhibit skewness and kurtosis, deviating from the normal distribution assumption. </a:t>
            </a:r>
            <a:endParaRPr lang="tr-TR" sz="3200" dirty="0"/>
          </a:p>
          <a:p>
            <a:pPr algn="just"/>
            <a:r>
              <a:rPr lang="en-US" sz="3200" dirty="0"/>
              <a:t>This poses a challenge for applied econometricians who need to understand how different model selection criteria perform under such circumstances.</a:t>
            </a:r>
            <a:endParaRPr lang="en-GB" sz="3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0771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NON-NORMAL ERROR TERMS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(2)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3600" dirty="0" err="1"/>
              <a:t>Başçı</a:t>
            </a:r>
            <a:r>
              <a:rPr lang="en-GB" sz="3600" dirty="0"/>
              <a:t> and Zaman (1998) contributed to the understanding of how these criteria behave under more realistic assumptions and provided valuable guidance for econometric practitioners working with financial data. </a:t>
            </a:r>
            <a:endParaRPr lang="tr-TR" sz="3600" dirty="0"/>
          </a:p>
          <a:p>
            <a:pPr marL="0" indent="0" algn="just">
              <a:buNone/>
            </a:pPr>
            <a:r>
              <a:rPr lang="en-GB" sz="3600" dirty="0"/>
              <a:t>They found that although skewness does not have much effect on the performance of criteria</a:t>
            </a:r>
            <a:r>
              <a:rPr lang="tr-TR" sz="3600" dirty="0"/>
              <a:t>,</a:t>
            </a:r>
            <a:r>
              <a:rPr lang="en-GB" sz="3600" dirty="0"/>
              <a:t> kurtosis effects the performance of some of the criteria.</a:t>
            </a:r>
          </a:p>
        </p:txBody>
      </p:sp>
    </p:spTree>
    <p:extLst>
      <p:ext uri="{BB962C8B-B14F-4D97-AF65-F5344CB8AC3E}">
        <p14:creationId xmlns:p14="http://schemas.microsoft.com/office/powerpoint/2010/main" val="2602960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LEARNING OUTCOMES</a:t>
            </a:r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/>
            <a:r>
              <a:rPr lang="en-US" sz="3200" dirty="0"/>
              <a:t>Recognize the significance of choosing the right model for making economic decisions</a:t>
            </a:r>
            <a:endParaRPr lang="en-GB" sz="3200" dirty="0"/>
          </a:p>
          <a:p>
            <a:pPr lvl="0" algn="just"/>
            <a:r>
              <a:rPr lang="en-US" sz="3200" dirty="0"/>
              <a:t>Acquire knowledge about several criteria used for selecting models</a:t>
            </a:r>
            <a:endParaRPr lang="en-GB" sz="3200" dirty="0"/>
          </a:p>
          <a:p>
            <a:pPr lvl="0" algn="just"/>
            <a:r>
              <a:rPr lang="en-US" sz="3200" dirty="0"/>
              <a:t>Gain an understanding of the theory-based approach to model selection</a:t>
            </a:r>
            <a:endParaRPr lang="en-GB" sz="3200" dirty="0"/>
          </a:p>
          <a:p>
            <a:pPr lvl="0" algn="just"/>
            <a:r>
              <a:rPr lang="en-US" sz="3200" dirty="0"/>
              <a:t>Comprehend the impact of relaxing the assumption of normality in error terms in econometric models on the process of model selection 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493341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OUTLINE</a:t>
            </a:r>
            <a:endParaRPr lang="en-GB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INTRODUCTION</a:t>
            </a:r>
            <a:endParaRPr lang="en-GB" sz="4400" dirty="0"/>
          </a:p>
          <a:p>
            <a:r>
              <a:rPr lang="en-US" sz="4400" dirty="0"/>
              <a:t>MECHANICAL CHOICE METHODS OF MODEL SELECTION</a:t>
            </a:r>
            <a:endParaRPr lang="en-GB" sz="4400" dirty="0"/>
          </a:p>
          <a:p>
            <a:r>
              <a:rPr lang="en-US" sz="4400" dirty="0"/>
              <a:t>THEORY BASED MODEL SELECTION APPROACH</a:t>
            </a:r>
            <a:endParaRPr lang="en-GB" sz="4400" dirty="0"/>
          </a:p>
          <a:p>
            <a:r>
              <a:rPr lang="en-US" sz="4400" dirty="0"/>
              <a:t>NON-NORMAL ERROR TERMS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621800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(1)</a:t>
            </a:r>
            <a:endParaRPr lang="en-GB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/>
              <a:t>The process of model selection is of great significance and is a common challenge in applied economics. </a:t>
            </a:r>
            <a:r>
              <a:rPr lang="tr-TR" sz="3600" dirty="0"/>
              <a:t>Why?</a:t>
            </a:r>
          </a:p>
          <a:p>
            <a:pPr algn="just"/>
            <a:r>
              <a:rPr lang="tr-TR" sz="3600" dirty="0"/>
              <a:t>T</a:t>
            </a:r>
            <a:r>
              <a:rPr lang="en-US" sz="3600" dirty="0"/>
              <a:t>he number of models that need to be considered is extensive</a:t>
            </a:r>
            <a:r>
              <a:rPr lang="tr-TR" sz="3600" dirty="0"/>
              <a:t>.</a:t>
            </a:r>
          </a:p>
          <a:p>
            <a:pPr algn="just"/>
            <a:r>
              <a:rPr lang="tr-TR" sz="3600" dirty="0"/>
              <a:t>T</a:t>
            </a:r>
            <a:r>
              <a:rPr lang="en-US" sz="3600" dirty="0"/>
              <a:t>he accuracy of forecasts, conclusions, and interpretations relies heavily on the specific model chosen.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045492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(2)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tr-TR" dirty="0"/>
                  <a:t>T</a:t>
                </a:r>
                <a:r>
                  <a:rPr lang="en-US" dirty="0"/>
                  <a:t>he classical linear multiple regression model with K variables</a:t>
                </a:r>
                <a:r>
                  <a:rPr lang="tr-TR" dirty="0"/>
                  <a:t> is</a:t>
                </a:r>
                <a:r>
                  <a:rPr lang="en-US" dirty="0"/>
                  <a:t> </a:t>
                </a:r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+⋯+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𝐾</m:t>
                          </m:r>
                        </m:sub>
                      </m:sSub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𝐾𝑖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=,⋯,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tr-TR" dirty="0"/>
              </a:p>
              <a:p>
                <a:pPr marL="0" indent="0" algn="just">
                  <a:buNone/>
                </a:pPr>
                <a:r>
                  <a:rPr lang="en-US" dirty="0"/>
                  <a:t>where </a:t>
                </a:r>
                <a:endParaRPr lang="tr-TR" dirty="0"/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=1, 2, …,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dirty="0"/>
                  <a:t> is the dependent variable, </a:t>
                </a:r>
                <a:endParaRPr lang="tr-TR" i="1" dirty="0"/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𝑘𝑖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=1, 2, …,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=1, 2, …,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dirty="0"/>
                  <a:t> are the K independent variables, </a:t>
                </a:r>
                <a:endParaRPr lang="tr-TR" i="1" dirty="0"/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 =1, …,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/>
                  <a:t> are the regression coefficients</a:t>
                </a:r>
                <a:endParaRPr lang="tr-TR" dirty="0"/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 =1, …,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dirty="0"/>
                  <a:t> are the error term</a:t>
                </a:r>
                <a:r>
                  <a:rPr lang="tr-TR" dirty="0"/>
                  <a:t>s</a:t>
                </a:r>
                <a:endParaRPr lang="en-GB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 r="-1159" b="-30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1691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(3)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4800" dirty="0"/>
              <a:t>One of the assumptions in this model is that the analysis relies on a precisely specified model. If the model is not adequately specified, it leads to the problem of model specification error or model specification bias.</a:t>
            </a:r>
          </a:p>
        </p:txBody>
      </p:sp>
    </p:spTree>
    <p:extLst>
      <p:ext uri="{BB962C8B-B14F-4D97-AF65-F5344CB8AC3E}">
        <p14:creationId xmlns:p14="http://schemas.microsoft.com/office/powerpoint/2010/main" val="4012677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(4)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/>
              <a:t>During the development of an empirical model, it is probable to make one or more of the following specification errors:</a:t>
            </a:r>
            <a:endParaRPr lang="en-GB" sz="3600" dirty="0"/>
          </a:p>
          <a:p>
            <a:pPr lvl="0"/>
            <a:r>
              <a:rPr lang="en-US" sz="3600" dirty="0"/>
              <a:t>Neglecting to include a relevant variable(s)</a:t>
            </a:r>
            <a:endParaRPr lang="en-GB" sz="3600" dirty="0"/>
          </a:p>
          <a:p>
            <a:pPr lvl="0"/>
            <a:r>
              <a:rPr lang="en-US" sz="3600" dirty="0"/>
              <a:t>Including an unnecessary variable(s)</a:t>
            </a:r>
            <a:endParaRPr lang="en-GB" sz="3600" dirty="0"/>
          </a:p>
          <a:p>
            <a:pPr lvl="0"/>
            <a:r>
              <a:rPr lang="en-US" sz="3600" dirty="0"/>
              <a:t>Assuming that the error term follows a normal distribution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121059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b="1" dirty="0"/>
            </a:b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MECHANICAL CHOICE METHODS OF MODEL SELECTION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(1)</a:t>
            </a:r>
            <a:b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tr-TR" sz="3600" dirty="0"/>
                  <a:t>M</a:t>
                </a:r>
                <a:r>
                  <a:rPr lang="en-US" sz="3600" dirty="0" err="1"/>
                  <a:t>odel</a:t>
                </a:r>
                <a:r>
                  <a:rPr lang="en-US" sz="3600" dirty="0"/>
                  <a:t> selection involves the application of one or more criteria specifically designed for this purpose. These criteria evaluate regression models by utilizing various functions based on </a:t>
                </a:r>
                <a:endParaRPr lang="tr-TR" sz="3600" dirty="0"/>
              </a:p>
              <a:p>
                <a:pPr algn="just"/>
                <a:r>
                  <a:rPr lang="en-US" sz="3600" dirty="0"/>
                  <a:t>the estimated error variance,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̂"/>
                            <m:ctrlPr>
                              <a:rPr lang="en-GB" sz="36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</m:acc>
                      </m:e>
                      <m:sup>
                        <m:r>
                          <a:rPr lang="en-US" sz="36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tr-TR" sz="3600" dirty="0"/>
              </a:p>
              <a:p>
                <a:pPr algn="just"/>
                <a:r>
                  <a:rPr lang="en-US" sz="3600" dirty="0"/>
                  <a:t>the model's dimension, represented by the number of parameters, </a:t>
                </a:r>
                <a:r>
                  <a:rPr lang="en-US" sz="3600" i="1" dirty="0"/>
                  <a:t>k</a:t>
                </a:r>
                <a:r>
                  <a:rPr lang="en-US" sz="3600" dirty="0"/>
                  <a:t>.</a:t>
                </a:r>
                <a:endParaRPr lang="en-GB" sz="36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97" t="-3361" r="-17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0749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MECHANICAL CHOICE METHODS OF MODEL SELECTION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(2)</a:t>
            </a:r>
            <a:b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The formula for the variance of errors is as follows:</a:t>
                </a:r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acc>
                            <m:accPr>
                              <m:chr m:val="̂"/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acc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type m:val="lin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</m:d>
                        </m:den>
                      </m:f>
                      <m:nary>
                        <m:naryPr>
                          <m:chr m:val="∑"/>
                          <m:limLoc m:val="undOvr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dirty="0"/>
              </a:p>
              <a:p>
                <a:pPr marL="0" indent="0">
                  <a:buNone/>
                </a:pPr>
                <a:r>
                  <a:rPr lang="en-US" dirty="0"/>
                  <a:t>where </a:t>
                </a:r>
                <a:endParaRPr lang="tr-TR" dirty="0"/>
              </a:p>
              <a:p>
                <a:r>
                  <a:rPr lang="en-US" i="1" dirty="0" err="1"/>
                  <a:t>y</a:t>
                </a:r>
                <a:r>
                  <a:rPr lang="en-US" i="1" baseline="-25000" dirty="0" err="1"/>
                  <a:t>i</a:t>
                </a:r>
                <a:r>
                  <a:rPr lang="en-US" dirty="0"/>
                  <a:t> represents the actual observed values of the dependent variable</a:t>
                </a:r>
                <a:endParaRPr lang="tr-TR" dirty="0"/>
              </a:p>
              <a:p>
                <a:r>
                  <a:rPr lang="en-US" i="1" dirty="0" err="1"/>
                  <a:t>ŷ</a:t>
                </a:r>
                <a:r>
                  <a:rPr lang="en-US" i="1" baseline="-25000" dirty="0" err="1"/>
                  <a:t>i</a:t>
                </a:r>
                <a:r>
                  <a:rPr lang="en-US" dirty="0"/>
                  <a:t> represents the predicted values of the dependent variable from the regression model. </a:t>
                </a:r>
                <a:endParaRPr lang="tr-TR" dirty="0"/>
              </a:p>
              <a:p>
                <a:pPr marL="0" indent="0">
                  <a:buNone/>
                </a:pPr>
                <a:r>
                  <a:rPr lang="en-US" dirty="0"/>
                  <a:t>It provides a measure of the typical distance between the observed data points and the fitted regression line.</a:t>
                </a:r>
                <a:endParaRPr lang="en-GB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801" b="-21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860162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4220</TotalTime>
  <Words>832</Words>
  <Application>Microsoft Office PowerPoint</Application>
  <PresentationFormat>Geniş ekran</PresentationFormat>
  <Paragraphs>73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Thème Office</vt:lpstr>
      <vt:lpstr>Econometrics  Model Selection</vt:lpstr>
      <vt:lpstr>LEARNING OUTCOMES</vt:lpstr>
      <vt:lpstr>OUTLINE</vt:lpstr>
      <vt:lpstr>INTRODUCTION (1)</vt:lpstr>
      <vt:lpstr>INTRODUCTION (2)</vt:lpstr>
      <vt:lpstr>INTRODUCTION (3)</vt:lpstr>
      <vt:lpstr>INTRODUCTION (4)</vt:lpstr>
      <vt:lpstr> MECHANICAL CHOICE METHODS OF MODEL SELECTION (1) </vt:lpstr>
      <vt:lpstr> MECHANICAL CHOICE METHODS OF MODEL SELECTION (2) </vt:lpstr>
      <vt:lpstr> MECHANICAL CHOICE METHODS OF MODEL SELECTION (3) </vt:lpstr>
      <vt:lpstr>MECHANICAL CHOICE METHODS OF MODEL SELECTION (4)</vt:lpstr>
      <vt:lpstr>THEORY BASED MODEL SELECTION APPROACH  </vt:lpstr>
      <vt:lpstr>NON-NORMAL ERROR TERMS (1)</vt:lpstr>
      <vt:lpstr>NON-NORMAL ERROR TERMS (2)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Econometrics</dc:title>
  <dc:creator>Windows User</dc:creator>
  <cp:lastModifiedBy>Sidika Basci</cp:lastModifiedBy>
  <cp:revision>178</cp:revision>
  <dcterms:created xsi:type="dcterms:W3CDTF">2021-05-15T13:12:54Z</dcterms:created>
  <dcterms:modified xsi:type="dcterms:W3CDTF">2025-03-10T12:24:54Z</dcterms:modified>
</cp:coreProperties>
</file>